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sldIdLst>
    <p:sldId id="290" r:id="rId5"/>
    <p:sldId id="303" r:id="rId6"/>
    <p:sldId id="341" r:id="rId7"/>
    <p:sldId id="296" r:id="rId8"/>
    <p:sldId id="284" r:id="rId9"/>
    <p:sldId id="329" r:id="rId10"/>
    <p:sldId id="301" r:id="rId11"/>
    <p:sldId id="309" r:id="rId12"/>
    <p:sldId id="307" r:id="rId13"/>
    <p:sldId id="305" r:id="rId14"/>
    <p:sldId id="306" r:id="rId15"/>
    <p:sldId id="339" r:id="rId16"/>
    <p:sldId id="308" r:id="rId17"/>
    <p:sldId id="333" r:id="rId18"/>
    <p:sldId id="326" r:id="rId19"/>
    <p:sldId id="312" r:id="rId20"/>
    <p:sldId id="314" r:id="rId21"/>
    <p:sldId id="310" r:id="rId22"/>
    <p:sldId id="334" r:id="rId23"/>
    <p:sldId id="335" r:id="rId24"/>
    <p:sldId id="336" r:id="rId25"/>
    <p:sldId id="337" r:id="rId26"/>
    <p:sldId id="338" r:id="rId27"/>
    <p:sldId id="327" r:id="rId28"/>
    <p:sldId id="311" r:id="rId29"/>
    <p:sldId id="315" r:id="rId30"/>
    <p:sldId id="318" r:id="rId31"/>
    <p:sldId id="319" r:id="rId32"/>
    <p:sldId id="342" r:id="rId33"/>
    <p:sldId id="320" r:id="rId34"/>
    <p:sldId id="321" r:id="rId35"/>
    <p:sldId id="322" r:id="rId36"/>
    <p:sldId id="324" r:id="rId37"/>
    <p:sldId id="317" r:id="rId38"/>
    <p:sldId id="323" r:id="rId39"/>
    <p:sldId id="287" r:id="rId40"/>
    <p:sldId id="295" r:id="rId41"/>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Franklin Gothic Medium Cond" panose="020B0606030402020204"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Pendleton" initials="TP" lastIdx="1" clrIdx="0">
    <p:extLst>
      <p:ext uri="{19B8F6BF-5375-455C-9EA6-DF929625EA0E}">
        <p15:presenceInfo xmlns:p15="http://schemas.microsoft.com/office/powerpoint/2012/main" userId="S::tpendlet@scouting.org::501ec95b-e267-4a39-852b-94938861e953" providerId="AD"/>
      </p:ext>
    </p:extLst>
  </p:cmAuthor>
  <p:cmAuthor id="2" name="Andrea Watson" initials="AW" lastIdx="1" clrIdx="1">
    <p:extLst>
      <p:ext uri="{19B8F6BF-5375-455C-9EA6-DF929625EA0E}">
        <p15:presenceInfo xmlns:p15="http://schemas.microsoft.com/office/powerpoint/2012/main" userId="S::awatson@scouting.org::a0bb7a3a-0c7c-4c27-9cc9-265616fe5c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7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38" autoAdjust="0"/>
  </p:normalViewPr>
  <p:slideViewPr>
    <p:cSldViewPr snapToGrid="0">
      <p:cViewPr varScale="1">
        <p:scale>
          <a:sx n="53" d="100"/>
          <a:sy n="53" d="100"/>
        </p:scale>
        <p:origin x="5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A08FB-5BD5-4C95-8CF1-DE60839100F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3A2744DA-D018-4228-B0D0-AEA05D390F3A}">
      <dgm:prSet phldrT="[Text]"/>
      <dgm:spPr/>
      <dgm:t>
        <a:bodyPr/>
        <a:lstStyle/>
        <a:p>
          <a:r>
            <a:rPr lang="en-US"/>
            <a:t>Overnight</a:t>
          </a:r>
        </a:p>
      </dgm:t>
    </dgm:pt>
    <dgm:pt modelId="{E492EE1C-E65C-49BA-A3B4-B61D474A8F48}" type="parTrans" cxnId="{2109EF2B-DF83-4A53-BE49-563E4EC6DD19}">
      <dgm:prSet/>
      <dgm:spPr/>
      <dgm:t>
        <a:bodyPr/>
        <a:lstStyle/>
        <a:p>
          <a:endParaRPr lang="en-US"/>
        </a:p>
      </dgm:t>
    </dgm:pt>
    <dgm:pt modelId="{47634A0B-0649-4491-B616-A9677AC73AC0}" type="sibTrans" cxnId="{2109EF2B-DF83-4A53-BE49-563E4EC6DD19}">
      <dgm:prSet/>
      <dgm:spPr/>
      <dgm:t>
        <a:bodyPr/>
        <a:lstStyle/>
        <a:p>
          <a:endParaRPr lang="en-US"/>
        </a:p>
      </dgm:t>
    </dgm:pt>
    <dgm:pt modelId="{5AD366A0-5BFC-4525-A1CE-2C29D0189E0E}" type="asst">
      <dgm:prSet phldrT="[Text]"/>
      <dgm:spPr/>
      <dgm:t>
        <a:bodyPr/>
        <a:lstStyle/>
        <a:p>
          <a:r>
            <a:rPr lang="en-US"/>
            <a:t>1-3 nights</a:t>
          </a:r>
        </a:p>
      </dgm:t>
    </dgm:pt>
    <dgm:pt modelId="{A1626602-251D-4BA8-ABB7-2ABA918A1CFE}" type="parTrans" cxnId="{6B9A29C2-34CE-472D-9BC9-8E8D6D8C8950}">
      <dgm:prSet/>
      <dgm:spPr/>
      <dgm:t>
        <a:bodyPr/>
        <a:lstStyle/>
        <a:p>
          <a:endParaRPr lang="en-US"/>
        </a:p>
      </dgm:t>
    </dgm:pt>
    <dgm:pt modelId="{2FDBDAE5-61F7-4C69-9EA5-850D49C4C887}" type="sibTrans" cxnId="{6B9A29C2-34CE-472D-9BC9-8E8D6D8C8950}">
      <dgm:prSet/>
      <dgm:spPr/>
      <dgm:t>
        <a:bodyPr/>
        <a:lstStyle/>
        <a:p>
          <a:endParaRPr lang="en-US"/>
        </a:p>
      </dgm:t>
    </dgm:pt>
    <dgm:pt modelId="{CE3B6BBE-D076-4D59-BCB7-3F2BF9080771}" type="asst">
      <dgm:prSet/>
      <dgm:spPr/>
      <dgm:t>
        <a:bodyPr/>
        <a:lstStyle/>
        <a:p>
          <a:r>
            <a:rPr lang="en-US"/>
            <a:t>4 or more nights</a:t>
          </a:r>
        </a:p>
      </dgm:t>
    </dgm:pt>
    <dgm:pt modelId="{33A2EBE9-6B3C-44A7-9EC7-A2BFF0940051}" type="parTrans" cxnId="{B47BD963-6D06-4877-B8CC-5270C47E6543}">
      <dgm:prSet/>
      <dgm:spPr/>
      <dgm:t>
        <a:bodyPr/>
        <a:lstStyle/>
        <a:p>
          <a:endParaRPr lang="en-US"/>
        </a:p>
      </dgm:t>
    </dgm:pt>
    <dgm:pt modelId="{AFE5FF0A-12DE-444F-BCE2-1C3991EB2C8B}" type="sibTrans" cxnId="{B47BD963-6D06-4877-B8CC-5270C47E6543}">
      <dgm:prSet/>
      <dgm:spPr/>
      <dgm:t>
        <a:bodyPr/>
        <a:lstStyle/>
        <a:p>
          <a:endParaRPr lang="en-US"/>
        </a:p>
      </dgm:t>
    </dgm:pt>
    <dgm:pt modelId="{DC25B8CA-4ED3-4943-9784-3441FC8BAA6A}">
      <dgm:prSet/>
      <dgm:spPr/>
      <dgm:t>
        <a:bodyPr/>
        <a:lstStyle/>
        <a:p>
          <a:r>
            <a:rPr lang="en-US"/>
            <a:t>Unit operated</a:t>
          </a:r>
        </a:p>
      </dgm:t>
    </dgm:pt>
    <dgm:pt modelId="{D1D63F8F-0E1A-48CC-88AC-B913B24C041B}" type="parTrans" cxnId="{DD3D5480-0CBF-4E92-BD84-D7974F858307}">
      <dgm:prSet/>
      <dgm:spPr/>
      <dgm:t>
        <a:bodyPr/>
        <a:lstStyle/>
        <a:p>
          <a:endParaRPr lang="en-US"/>
        </a:p>
      </dgm:t>
    </dgm:pt>
    <dgm:pt modelId="{54CED756-E506-4F08-B484-2C650A7DEC49}" type="sibTrans" cxnId="{DD3D5480-0CBF-4E92-BD84-D7974F858307}">
      <dgm:prSet/>
      <dgm:spPr/>
      <dgm:t>
        <a:bodyPr/>
        <a:lstStyle/>
        <a:p>
          <a:endParaRPr lang="en-US"/>
        </a:p>
      </dgm:t>
    </dgm:pt>
    <dgm:pt modelId="{F8AE21B8-49E4-4212-B52B-25BA6FE57672}" type="asst">
      <dgm:prSet/>
      <dgm:spPr/>
      <dgm:t>
        <a:bodyPr/>
        <a:lstStyle/>
        <a:p>
          <a:r>
            <a:rPr lang="en-US"/>
            <a:t>Council operated program, staff or food</a:t>
          </a:r>
        </a:p>
      </dgm:t>
    </dgm:pt>
    <dgm:pt modelId="{35C24884-BFF3-403F-82DC-23005449F643}" type="parTrans" cxnId="{E67810DD-359B-4E26-A59F-47618BA1F81A}">
      <dgm:prSet/>
      <dgm:spPr/>
      <dgm:t>
        <a:bodyPr/>
        <a:lstStyle/>
        <a:p>
          <a:endParaRPr lang="en-US"/>
        </a:p>
      </dgm:t>
    </dgm:pt>
    <dgm:pt modelId="{90D0215A-81C9-4811-827F-31BF742C32F7}" type="sibTrans" cxnId="{E67810DD-359B-4E26-A59F-47618BA1F81A}">
      <dgm:prSet/>
      <dgm:spPr/>
      <dgm:t>
        <a:bodyPr/>
        <a:lstStyle/>
        <a:p>
          <a:endParaRPr lang="en-US"/>
        </a:p>
      </dgm:t>
    </dgm:pt>
    <dgm:pt modelId="{04CBC986-CA98-444B-9147-78014CBA4169}">
      <dgm:prSet/>
      <dgm:spPr/>
      <dgm:t>
        <a:bodyPr/>
        <a:lstStyle/>
        <a:p>
          <a:r>
            <a:rPr lang="en-US"/>
            <a:t>Unit operated </a:t>
          </a:r>
        </a:p>
      </dgm:t>
    </dgm:pt>
    <dgm:pt modelId="{9C2F1027-143B-4E28-9111-692B76BDD81C}" type="parTrans" cxnId="{E4D9F0DA-3B3A-49E3-9489-24DFC9AECA61}">
      <dgm:prSet/>
      <dgm:spPr/>
      <dgm:t>
        <a:bodyPr/>
        <a:lstStyle/>
        <a:p>
          <a:endParaRPr lang="en-US"/>
        </a:p>
      </dgm:t>
    </dgm:pt>
    <dgm:pt modelId="{75DE4F50-146E-44D1-8092-7A8AAD794008}" type="sibTrans" cxnId="{E4D9F0DA-3B3A-49E3-9489-24DFC9AECA61}">
      <dgm:prSet/>
      <dgm:spPr/>
      <dgm:t>
        <a:bodyPr/>
        <a:lstStyle/>
        <a:p>
          <a:endParaRPr lang="en-US"/>
        </a:p>
      </dgm:t>
    </dgm:pt>
    <dgm:pt modelId="{C93BE522-9218-41A2-A9D1-9222B69FF42F}" type="asst">
      <dgm:prSet/>
      <dgm:spPr/>
      <dgm:t>
        <a:bodyPr/>
        <a:lstStyle/>
        <a:p>
          <a:r>
            <a:rPr lang="en-US"/>
            <a:t>Council operated program, staff or food?</a:t>
          </a:r>
        </a:p>
      </dgm:t>
    </dgm:pt>
    <dgm:pt modelId="{F486A3D6-7945-4913-AB72-5E7E1F3B2F2D}" type="parTrans" cxnId="{7EE83B37-6876-4BEA-A6EA-20E14E9FE9BC}">
      <dgm:prSet/>
      <dgm:spPr/>
      <dgm:t>
        <a:bodyPr/>
        <a:lstStyle/>
        <a:p>
          <a:endParaRPr lang="en-US"/>
        </a:p>
      </dgm:t>
    </dgm:pt>
    <dgm:pt modelId="{EA8F16C8-A453-44AB-8550-A73809841F00}" type="sibTrans" cxnId="{7EE83B37-6876-4BEA-A6EA-20E14E9FE9BC}">
      <dgm:prSet/>
      <dgm:spPr/>
      <dgm:t>
        <a:bodyPr/>
        <a:lstStyle/>
        <a:p>
          <a:endParaRPr lang="en-US"/>
        </a:p>
      </dgm:t>
    </dgm:pt>
    <dgm:pt modelId="{DBF9450E-091E-4BB2-BCB4-019BE8EB50E9}">
      <dgm:prSet/>
      <dgm:spPr/>
      <dgm:t>
        <a:bodyPr/>
        <a:lstStyle/>
        <a:p>
          <a:r>
            <a:rPr lang="en-US"/>
            <a:t>Follow the Program Materials and Guide to Safe Scouting</a:t>
          </a:r>
        </a:p>
      </dgm:t>
    </dgm:pt>
    <dgm:pt modelId="{0A20B224-842D-4151-B0B1-F44EC16190EC}" type="parTrans" cxnId="{DE94E1C0-FFEC-4E94-9CFB-9405E6EC30AC}">
      <dgm:prSet/>
      <dgm:spPr/>
      <dgm:t>
        <a:bodyPr/>
        <a:lstStyle/>
        <a:p>
          <a:endParaRPr lang="en-US"/>
        </a:p>
      </dgm:t>
    </dgm:pt>
    <dgm:pt modelId="{85B5B44A-0956-489D-B60C-81AD7ADAFFB2}" type="sibTrans" cxnId="{DE94E1C0-FFEC-4E94-9CFB-9405E6EC30AC}">
      <dgm:prSet/>
      <dgm:spPr/>
      <dgm:t>
        <a:bodyPr/>
        <a:lstStyle/>
        <a:p>
          <a:endParaRPr lang="en-US"/>
        </a:p>
      </dgm:t>
    </dgm:pt>
    <dgm:pt modelId="{7071D761-4E45-40C7-AE9D-420CC54E0BEA}">
      <dgm:prSet/>
      <dgm:spPr/>
      <dgm:t>
        <a:bodyPr/>
        <a:lstStyle/>
        <a:p>
          <a:r>
            <a:rPr lang="en-US"/>
            <a:t>This is a long-term camp</a:t>
          </a:r>
        </a:p>
      </dgm:t>
    </dgm:pt>
    <dgm:pt modelId="{AB627360-E5EB-418D-8788-7183EB7EA64F}" type="parTrans" cxnId="{5F4180E5-5FFF-40BA-9BFA-7B07D1D6802F}">
      <dgm:prSet/>
      <dgm:spPr/>
      <dgm:t>
        <a:bodyPr/>
        <a:lstStyle/>
        <a:p>
          <a:endParaRPr lang="en-US"/>
        </a:p>
      </dgm:t>
    </dgm:pt>
    <dgm:pt modelId="{85F668B9-84BD-4F77-B5BD-EF276D792234}" type="sibTrans" cxnId="{5F4180E5-5FFF-40BA-9BFA-7B07D1D6802F}">
      <dgm:prSet/>
      <dgm:spPr/>
      <dgm:t>
        <a:bodyPr/>
        <a:lstStyle/>
        <a:p>
          <a:endParaRPr lang="en-US"/>
        </a:p>
      </dgm:t>
    </dgm:pt>
    <dgm:pt modelId="{58DFDFE0-6F5A-431C-A9AC-3D18F8D2EF09}">
      <dgm:prSet/>
      <dgm:spPr/>
      <dgm:t>
        <a:bodyPr/>
        <a:lstStyle/>
        <a:p>
          <a:r>
            <a:rPr lang="en-US"/>
            <a:t>This is a short-term camp</a:t>
          </a:r>
        </a:p>
      </dgm:t>
    </dgm:pt>
    <dgm:pt modelId="{D58E21B0-2D20-4F13-87E5-7A27A79B1C2C}" type="parTrans" cxnId="{B4B788CB-192D-4715-8D2C-D15A204E3454}">
      <dgm:prSet/>
      <dgm:spPr/>
      <dgm:t>
        <a:bodyPr/>
        <a:lstStyle/>
        <a:p>
          <a:endParaRPr lang="en-US"/>
        </a:p>
      </dgm:t>
    </dgm:pt>
    <dgm:pt modelId="{F7DC11F8-0BC8-491A-89B9-235E03146C47}" type="sibTrans" cxnId="{B4B788CB-192D-4715-8D2C-D15A204E3454}">
      <dgm:prSet/>
      <dgm:spPr/>
      <dgm:t>
        <a:bodyPr/>
        <a:lstStyle/>
        <a:p>
          <a:endParaRPr lang="en-US"/>
        </a:p>
      </dgm:t>
    </dgm:pt>
    <dgm:pt modelId="{6F008CBC-5A9D-4417-9C12-45FA55B504F8}">
      <dgm:prSet/>
      <dgm:spPr/>
      <dgm:t>
        <a:bodyPr/>
        <a:lstStyle/>
        <a:p>
          <a:r>
            <a:rPr lang="en-US"/>
            <a:t>Follow the Program Materials and  Guide to Safe Scouting</a:t>
          </a:r>
        </a:p>
      </dgm:t>
    </dgm:pt>
    <dgm:pt modelId="{BAB72A33-5B5A-4B58-8F1D-A62F6D6E67BD}" type="sibTrans" cxnId="{0BCCD018-0D1A-46D8-A435-E840CB3951A5}">
      <dgm:prSet/>
      <dgm:spPr/>
      <dgm:t>
        <a:bodyPr/>
        <a:lstStyle/>
        <a:p>
          <a:endParaRPr lang="en-US"/>
        </a:p>
      </dgm:t>
    </dgm:pt>
    <dgm:pt modelId="{0E4F62D5-E9FB-40D6-94CF-3C4B8356A2C0}" type="parTrans" cxnId="{0BCCD018-0D1A-46D8-A435-E840CB3951A5}">
      <dgm:prSet/>
      <dgm:spPr/>
      <dgm:t>
        <a:bodyPr/>
        <a:lstStyle/>
        <a:p>
          <a:endParaRPr lang="en-US"/>
        </a:p>
      </dgm:t>
    </dgm:pt>
    <dgm:pt modelId="{8FAB7183-F902-447D-A0BF-1704093460ED}" type="pres">
      <dgm:prSet presAssocID="{764A08FB-5BD5-4C95-8CF1-DE60839100F9}" presName="hierChild1" presStyleCnt="0">
        <dgm:presLayoutVars>
          <dgm:orgChart val="1"/>
          <dgm:chPref val="1"/>
          <dgm:dir/>
          <dgm:animOne val="branch"/>
          <dgm:animLvl val="lvl"/>
          <dgm:resizeHandles/>
        </dgm:presLayoutVars>
      </dgm:prSet>
      <dgm:spPr/>
    </dgm:pt>
    <dgm:pt modelId="{C9B0D7A1-001F-4DCE-9900-7E3BB9A6C49C}" type="pres">
      <dgm:prSet presAssocID="{3A2744DA-D018-4228-B0D0-AEA05D390F3A}" presName="hierRoot1" presStyleCnt="0">
        <dgm:presLayoutVars>
          <dgm:hierBranch val="init"/>
        </dgm:presLayoutVars>
      </dgm:prSet>
      <dgm:spPr/>
    </dgm:pt>
    <dgm:pt modelId="{F4965382-FCC2-4FD4-B738-B76815FBFA9E}" type="pres">
      <dgm:prSet presAssocID="{3A2744DA-D018-4228-B0D0-AEA05D390F3A}" presName="rootComposite1" presStyleCnt="0"/>
      <dgm:spPr/>
    </dgm:pt>
    <dgm:pt modelId="{8AE3CB60-A80D-46FD-A703-7D90AB02FCE5}" type="pres">
      <dgm:prSet presAssocID="{3A2744DA-D018-4228-B0D0-AEA05D390F3A}" presName="rootText1" presStyleLbl="node0" presStyleIdx="0" presStyleCnt="1">
        <dgm:presLayoutVars>
          <dgm:chPref val="3"/>
        </dgm:presLayoutVars>
      </dgm:prSet>
      <dgm:spPr/>
    </dgm:pt>
    <dgm:pt modelId="{F84954C5-147A-4ED8-9B4B-E604CF894932}" type="pres">
      <dgm:prSet presAssocID="{3A2744DA-D018-4228-B0D0-AEA05D390F3A}" presName="rootConnector1" presStyleLbl="node1" presStyleIdx="0" presStyleCnt="0"/>
      <dgm:spPr/>
    </dgm:pt>
    <dgm:pt modelId="{9BBFDCEB-4C78-49E8-87AE-016BA6640CDC}" type="pres">
      <dgm:prSet presAssocID="{3A2744DA-D018-4228-B0D0-AEA05D390F3A}" presName="hierChild2" presStyleCnt="0"/>
      <dgm:spPr/>
    </dgm:pt>
    <dgm:pt modelId="{4D80DB59-40E1-4E9D-80BA-A460EBB4EEA3}" type="pres">
      <dgm:prSet presAssocID="{3A2744DA-D018-4228-B0D0-AEA05D390F3A}" presName="hierChild3" presStyleCnt="0"/>
      <dgm:spPr/>
    </dgm:pt>
    <dgm:pt modelId="{1FCB0315-E41B-43B3-93DF-A927011402BB}" type="pres">
      <dgm:prSet presAssocID="{A1626602-251D-4BA8-ABB7-2ABA918A1CFE}" presName="Name111" presStyleLbl="parChTrans1D2" presStyleIdx="0" presStyleCnt="2"/>
      <dgm:spPr/>
    </dgm:pt>
    <dgm:pt modelId="{6D198250-40B4-4626-80C7-AB485D9F3441}" type="pres">
      <dgm:prSet presAssocID="{5AD366A0-5BFC-4525-A1CE-2C29D0189E0E}" presName="hierRoot3" presStyleCnt="0">
        <dgm:presLayoutVars>
          <dgm:hierBranch val="init"/>
        </dgm:presLayoutVars>
      </dgm:prSet>
      <dgm:spPr/>
    </dgm:pt>
    <dgm:pt modelId="{D3898910-8982-41C3-8498-344EEF3D8AA6}" type="pres">
      <dgm:prSet presAssocID="{5AD366A0-5BFC-4525-A1CE-2C29D0189E0E}" presName="rootComposite3" presStyleCnt="0"/>
      <dgm:spPr/>
    </dgm:pt>
    <dgm:pt modelId="{7810E824-286E-429A-A84B-7600B78A24EB}" type="pres">
      <dgm:prSet presAssocID="{5AD366A0-5BFC-4525-A1CE-2C29D0189E0E}" presName="rootText3" presStyleLbl="asst1" presStyleIdx="0" presStyleCnt="4">
        <dgm:presLayoutVars>
          <dgm:chPref val="3"/>
        </dgm:presLayoutVars>
      </dgm:prSet>
      <dgm:spPr/>
    </dgm:pt>
    <dgm:pt modelId="{44212181-6B52-4A8F-A487-00FC0677C7BA}" type="pres">
      <dgm:prSet presAssocID="{5AD366A0-5BFC-4525-A1CE-2C29D0189E0E}" presName="rootConnector3" presStyleLbl="asst1" presStyleIdx="0" presStyleCnt="4"/>
      <dgm:spPr/>
    </dgm:pt>
    <dgm:pt modelId="{AB1A2872-6879-4EE4-B924-EC7CB0A4B9E9}" type="pres">
      <dgm:prSet presAssocID="{5AD366A0-5BFC-4525-A1CE-2C29D0189E0E}" presName="hierChild6" presStyleCnt="0"/>
      <dgm:spPr/>
    </dgm:pt>
    <dgm:pt modelId="{BD45C351-E60C-49BE-8AA4-D042B88F474C}" type="pres">
      <dgm:prSet presAssocID="{9C2F1027-143B-4E28-9111-692B76BDD81C}" presName="Name37" presStyleLbl="parChTrans1D3" presStyleIdx="0" presStyleCnt="4"/>
      <dgm:spPr/>
    </dgm:pt>
    <dgm:pt modelId="{3D106E75-0884-4026-8853-2565641F6D6A}" type="pres">
      <dgm:prSet presAssocID="{04CBC986-CA98-444B-9147-78014CBA4169}" presName="hierRoot2" presStyleCnt="0">
        <dgm:presLayoutVars>
          <dgm:hierBranch val="init"/>
        </dgm:presLayoutVars>
      </dgm:prSet>
      <dgm:spPr/>
    </dgm:pt>
    <dgm:pt modelId="{3E5A0A13-3E7D-4BF0-B54A-1D4AA61E3095}" type="pres">
      <dgm:prSet presAssocID="{04CBC986-CA98-444B-9147-78014CBA4169}" presName="rootComposite" presStyleCnt="0"/>
      <dgm:spPr/>
    </dgm:pt>
    <dgm:pt modelId="{37649C44-90D1-49DB-8D7C-3E775397B2B5}" type="pres">
      <dgm:prSet presAssocID="{04CBC986-CA98-444B-9147-78014CBA4169}" presName="rootText" presStyleLbl="node3" presStyleIdx="0" presStyleCnt="2" custLinFactY="-15228" custLinFactNeighborY="-100000">
        <dgm:presLayoutVars>
          <dgm:chPref val="3"/>
        </dgm:presLayoutVars>
      </dgm:prSet>
      <dgm:spPr/>
    </dgm:pt>
    <dgm:pt modelId="{551E7DE0-4451-4E8F-B3B3-051278E76B1B}" type="pres">
      <dgm:prSet presAssocID="{04CBC986-CA98-444B-9147-78014CBA4169}" presName="rootConnector" presStyleLbl="node3" presStyleIdx="0" presStyleCnt="2"/>
      <dgm:spPr/>
    </dgm:pt>
    <dgm:pt modelId="{68E4C623-1B7F-4936-8E79-FB7DD5B0E0B9}" type="pres">
      <dgm:prSet presAssocID="{04CBC986-CA98-444B-9147-78014CBA4169}" presName="hierChild4" presStyleCnt="0"/>
      <dgm:spPr/>
    </dgm:pt>
    <dgm:pt modelId="{62C5A632-D180-453D-AAFD-66BC15EC5B6A}" type="pres">
      <dgm:prSet presAssocID="{0A20B224-842D-4151-B0B1-F44EC16190EC}" presName="Name37" presStyleLbl="parChTrans1D4" presStyleIdx="0" presStyleCnt="4"/>
      <dgm:spPr/>
    </dgm:pt>
    <dgm:pt modelId="{99B795E5-39E1-4298-B841-0AA204BF3609}" type="pres">
      <dgm:prSet presAssocID="{DBF9450E-091E-4BB2-BCB4-019BE8EB50E9}" presName="hierRoot2" presStyleCnt="0">
        <dgm:presLayoutVars>
          <dgm:hierBranch val="init"/>
        </dgm:presLayoutVars>
      </dgm:prSet>
      <dgm:spPr/>
    </dgm:pt>
    <dgm:pt modelId="{ED4EB372-E466-4EF2-8CC0-DDB2FBD40042}" type="pres">
      <dgm:prSet presAssocID="{DBF9450E-091E-4BB2-BCB4-019BE8EB50E9}" presName="rootComposite" presStyleCnt="0"/>
      <dgm:spPr/>
    </dgm:pt>
    <dgm:pt modelId="{0DB7FD86-1C72-48B2-BEB6-BA131740F506}" type="pres">
      <dgm:prSet presAssocID="{DBF9450E-091E-4BB2-BCB4-019BE8EB50E9}" presName="rootText" presStyleLbl="node4" presStyleIdx="0" presStyleCnt="4" custScaleX="141824" custScaleY="120326" custLinFactY="-6998" custLinFactNeighborX="-7202" custLinFactNeighborY="-100000">
        <dgm:presLayoutVars>
          <dgm:chPref val="3"/>
        </dgm:presLayoutVars>
      </dgm:prSet>
      <dgm:spPr/>
    </dgm:pt>
    <dgm:pt modelId="{3AB761C2-7810-47BD-867A-6B0C86711A5C}" type="pres">
      <dgm:prSet presAssocID="{DBF9450E-091E-4BB2-BCB4-019BE8EB50E9}" presName="rootConnector" presStyleLbl="node4" presStyleIdx="0" presStyleCnt="4"/>
      <dgm:spPr/>
    </dgm:pt>
    <dgm:pt modelId="{F6EE084C-C1C0-44D6-B537-3A086337C661}" type="pres">
      <dgm:prSet presAssocID="{DBF9450E-091E-4BB2-BCB4-019BE8EB50E9}" presName="hierChild4" presStyleCnt="0"/>
      <dgm:spPr/>
    </dgm:pt>
    <dgm:pt modelId="{A0F367D6-BC95-4752-AA2D-913520AC33F4}" type="pres">
      <dgm:prSet presAssocID="{DBF9450E-091E-4BB2-BCB4-019BE8EB50E9}" presName="hierChild5" presStyleCnt="0"/>
      <dgm:spPr/>
    </dgm:pt>
    <dgm:pt modelId="{74D6277E-FDF3-4BA2-A15C-EAFEEB9F68AA}" type="pres">
      <dgm:prSet presAssocID="{04CBC986-CA98-444B-9147-78014CBA4169}" presName="hierChild5" presStyleCnt="0"/>
      <dgm:spPr/>
    </dgm:pt>
    <dgm:pt modelId="{3E5D8B58-586D-4257-8947-D2AA15468CED}" type="pres">
      <dgm:prSet presAssocID="{5AD366A0-5BFC-4525-A1CE-2C29D0189E0E}" presName="hierChild7" presStyleCnt="0"/>
      <dgm:spPr/>
    </dgm:pt>
    <dgm:pt modelId="{F02DAC35-34E1-4BF9-8429-27C3F1564851}" type="pres">
      <dgm:prSet presAssocID="{F486A3D6-7945-4913-AB72-5E7E1F3B2F2D}" presName="Name111" presStyleLbl="parChTrans1D3" presStyleIdx="1" presStyleCnt="4"/>
      <dgm:spPr/>
    </dgm:pt>
    <dgm:pt modelId="{D1EF1D88-DBE4-433E-8AEC-DEA4704B3ECB}" type="pres">
      <dgm:prSet presAssocID="{C93BE522-9218-41A2-A9D1-9222B69FF42F}" presName="hierRoot3" presStyleCnt="0">
        <dgm:presLayoutVars>
          <dgm:hierBranch val="init"/>
        </dgm:presLayoutVars>
      </dgm:prSet>
      <dgm:spPr/>
    </dgm:pt>
    <dgm:pt modelId="{11C2DD63-C657-4671-BD55-375AC78F4F9B}" type="pres">
      <dgm:prSet presAssocID="{C93BE522-9218-41A2-A9D1-9222B69FF42F}" presName="rootComposite3" presStyleCnt="0"/>
      <dgm:spPr/>
    </dgm:pt>
    <dgm:pt modelId="{66EAC335-82A3-4A69-94E1-E4A6F26C0348}" type="pres">
      <dgm:prSet presAssocID="{C93BE522-9218-41A2-A9D1-9222B69FF42F}" presName="rootText3" presStyleLbl="asst1" presStyleIdx="1" presStyleCnt="4" custScaleX="116757" custScaleY="100919">
        <dgm:presLayoutVars>
          <dgm:chPref val="3"/>
        </dgm:presLayoutVars>
      </dgm:prSet>
      <dgm:spPr/>
    </dgm:pt>
    <dgm:pt modelId="{02620BB3-292B-4CD1-A8F9-5E59ED950746}" type="pres">
      <dgm:prSet presAssocID="{C93BE522-9218-41A2-A9D1-9222B69FF42F}" presName="rootConnector3" presStyleLbl="asst1" presStyleIdx="1" presStyleCnt="4"/>
      <dgm:spPr/>
    </dgm:pt>
    <dgm:pt modelId="{0EE094C4-3ED8-4E5E-B7EF-6D62E3D531BC}" type="pres">
      <dgm:prSet presAssocID="{C93BE522-9218-41A2-A9D1-9222B69FF42F}" presName="hierChild6" presStyleCnt="0"/>
      <dgm:spPr/>
    </dgm:pt>
    <dgm:pt modelId="{E1A44BB9-60E4-44FD-B355-01EAAF9FEC59}" type="pres">
      <dgm:prSet presAssocID="{D58E21B0-2D20-4F13-87E5-7A27A79B1C2C}" presName="Name37" presStyleLbl="parChTrans1D4" presStyleIdx="1" presStyleCnt="4"/>
      <dgm:spPr/>
    </dgm:pt>
    <dgm:pt modelId="{C3D5E352-CA00-468F-B21F-9BB2B793A00B}" type="pres">
      <dgm:prSet presAssocID="{58DFDFE0-6F5A-431C-A9AC-3D18F8D2EF09}" presName="hierRoot2" presStyleCnt="0">
        <dgm:presLayoutVars>
          <dgm:hierBranch val="init"/>
        </dgm:presLayoutVars>
      </dgm:prSet>
      <dgm:spPr/>
    </dgm:pt>
    <dgm:pt modelId="{7BD1CC65-F6E6-4E61-B9EC-BB4C613DB22F}" type="pres">
      <dgm:prSet presAssocID="{58DFDFE0-6F5A-431C-A9AC-3D18F8D2EF09}" presName="rootComposite" presStyleCnt="0"/>
      <dgm:spPr/>
    </dgm:pt>
    <dgm:pt modelId="{1506DA26-E061-4BD1-BACB-DF066FBE0E00}" type="pres">
      <dgm:prSet presAssocID="{58DFDFE0-6F5A-431C-A9AC-3D18F8D2EF09}" presName="rootText" presStyleLbl="node4" presStyleIdx="1" presStyleCnt="4" custLinFactX="-27612" custLinFactNeighborX="-100000" custLinFactNeighborY="8586">
        <dgm:presLayoutVars>
          <dgm:chPref val="3"/>
        </dgm:presLayoutVars>
      </dgm:prSet>
      <dgm:spPr/>
    </dgm:pt>
    <dgm:pt modelId="{6F4E03BB-CFF6-4B7B-9EFF-61A33EEF58F3}" type="pres">
      <dgm:prSet presAssocID="{58DFDFE0-6F5A-431C-A9AC-3D18F8D2EF09}" presName="rootConnector" presStyleLbl="node4" presStyleIdx="1" presStyleCnt="4"/>
      <dgm:spPr/>
    </dgm:pt>
    <dgm:pt modelId="{AAE73F2A-F303-48E7-AC85-BB5EAE9A59F8}" type="pres">
      <dgm:prSet presAssocID="{58DFDFE0-6F5A-431C-A9AC-3D18F8D2EF09}" presName="hierChild4" presStyleCnt="0"/>
      <dgm:spPr/>
    </dgm:pt>
    <dgm:pt modelId="{1963660E-8D6F-4FDE-B548-D968DBBD9E51}" type="pres">
      <dgm:prSet presAssocID="{58DFDFE0-6F5A-431C-A9AC-3D18F8D2EF09}" presName="hierChild5" presStyleCnt="0"/>
      <dgm:spPr/>
    </dgm:pt>
    <dgm:pt modelId="{33566DE9-9EFF-4F99-99AC-2069EE32BE7A}" type="pres">
      <dgm:prSet presAssocID="{C93BE522-9218-41A2-A9D1-9222B69FF42F}" presName="hierChild7" presStyleCnt="0"/>
      <dgm:spPr/>
    </dgm:pt>
    <dgm:pt modelId="{729DCDFA-C7C4-4819-BDBC-8DCE9BE3DA42}" type="pres">
      <dgm:prSet presAssocID="{33A2EBE9-6B3C-44A7-9EC7-A2BFF0940051}" presName="Name111" presStyleLbl="parChTrans1D2" presStyleIdx="1" presStyleCnt="2"/>
      <dgm:spPr/>
    </dgm:pt>
    <dgm:pt modelId="{EC92FC8B-FED3-4257-83B9-05AD78B719DF}" type="pres">
      <dgm:prSet presAssocID="{CE3B6BBE-D076-4D59-BCB7-3F2BF9080771}" presName="hierRoot3" presStyleCnt="0">
        <dgm:presLayoutVars>
          <dgm:hierBranch val="init"/>
        </dgm:presLayoutVars>
      </dgm:prSet>
      <dgm:spPr/>
    </dgm:pt>
    <dgm:pt modelId="{B3DE5CB7-E87D-44E6-8EAF-BEC34853C2F0}" type="pres">
      <dgm:prSet presAssocID="{CE3B6BBE-D076-4D59-BCB7-3F2BF9080771}" presName="rootComposite3" presStyleCnt="0"/>
      <dgm:spPr/>
    </dgm:pt>
    <dgm:pt modelId="{F4B947B2-4E6B-45BA-9CE2-1865919E768A}" type="pres">
      <dgm:prSet presAssocID="{CE3B6BBE-D076-4D59-BCB7-3F2BF9080771}" presName="rootText3" presStyleLbl="asst1" presStyleIdx="2" presStyleCnt="4" custScaleX="128122" custScaleY="105104" custLinFactNeighborX="-73515" custLinFactNeighborY="-3119">
        <dgm:presLayoutVars>
          <dgm:chPref val="3"/>
        </dgm:presLayoutVars>
      </dgm:prSet>
      <dgm:spPr/>
    </dgm:pt>
    <dgm:pt modelId="{4BA0E61B-72F9-470C-BD63-DE88BB43CD77}" type="pres">
      <dgm:prSet presAssocID="{CE3B6BBE-D076-4D59-BCB7-3F2BF9080771}" presName="rootConnector3" presStyleLbl="asst1" presStyleIdx="2" presStyleCnt="4"/>
      <dgm:spPr/>
    </dgm:pt>
    <dgm:pt modelId="{7BBD2E8F-9D8D-42F6-AC41-A89843523C09}" type="pres">
      <dgm:prSet presAssocID="{CE3B6BBE-D076-4D59-BCB7-3F2BF9080771}" presName="hierChild6" presStyleCnt="0"/>
      <dgm:spPr/>
    </dgm:pt>
    <dgm:pt modelId="{EB5715F1-1D76-4395-9CE9-B2AF6540E63D}" type="pres">
      <dgm:prSet presAssocID="{D1D63F8F-0E1A-48CC-88AC-B913B24C041B}" presName="Name37" presStyleLbl="parChTrans1D3" presStyleIdx="2" presStyleCnt="4"/>
      <dgm:spPr/>
    </dgm:pt>
    <dgm:pt modelId="{FF5FDA5C-EBEA-4A19-8B44-52DB87835060}" type="pres">
      <dgm:prSet presAssocID="{DC25B8CA-4ED3-4943-9784-3441FC8BAA6A}" presName="hierRoot2" presStyleCnt="0">
        <dgm:presLayoutVars>
          <dgm:hierBranch val="init"/>
        </dgm:presLayoutVars>
      </dgm:prSet>
      <dgm:spPr/>
    </dgm:pt>
    <dgm:pt modelId="{FC84C1F9-A787-4013-8271-58B74449A679}" type="pres">
      <dgm:prSet presAssocID="{DC25B8CA-4ED3-4943-9784-3441FC8BAA6A}" presName="rootComposite" presStyleCnt="0"/>
      <dgm:spPr/>
    </dgm:pt>
    <dgm:pt modelId="{2FFE5D29-0ECB-40C4-AD44-A55BB335EB78}" type="pres">
      <dgm:prSet presAssocID="{DC25B8CA-4ED3-4943-9784-3441FC8BAA6A}" presName="rootText" presStyleLbl="node3" presStyleIdx="1" presStyleCnt="2" custLinFactY="-7459" custLinFactNeighborX="-73047" custLinFactNeighborY="-100000">
        <dgm:presLayoutVars>
          <dgm:chPref val="3"/>
        </dgm:presLayoutVars>
      </dgm:prSet>
      <dgm:spPr/>
    </dgm:pt>
    <dgm:pt modelId="{54F0C4D7-6004-4290-AF3C-22F3450CC583}" type="pres">
      <dgm:prSet presAssocID="{DC25B8CA-4ED3-4943-9784-3441FC8BAA6A}" presName="rootConnector" presStyleLbl="node3" presStyleIdx="1" presStyleCnt="2"/>
      <dgm:spPr/>
    </dgm:pt>
    <dgm:pt modelId="{05E775C3-C6A6-4272-8291-E454A0D29732}" type="pres">
      <dgm:prSet presAssocID="{DC25B8CA-4ED3-4943-9784-3441FC8BAA6A}" presName="hierChild4" presStyleCnt="0"/>
      <dgm:spPr/>
    </dgm:pt>
    <dgm:pt modelId="{698A982C-11AC-4EC2-8BB4-29249A3B0A66}" type="pres">
      <dgm:prSet presAssocID="{0E4F62D5-E9FB-40D6-94CF-3C4B8356A2C0}" presName="Name37" presStyleLbl="parChTrans1D4" presStyleIdx="2" presStyleCnt="4"/>
      <dgm:spPr/>
    </dgm:pt>
    <dgm:pt modelId="{E498207E-B5A1-4715-A1AA-264C98FC1126}" type="pres">
      <dgm:prSet presAssocID="{6F008CBC-5A9D-4417-9C12-45FA55B504F8}" presName="hierRoot2" presStyleCnt="0">
        <dgm:presLayoutVars>
          <dgm:hierBranch val="init"/>
        </dgm:presLayoutVars>
      </dgm:prSet>
      <dgm:spPr/>
    </dgm:pt>
    <dgm:pt modelId="{1502EDF8-E430-4F68-BE42-27C9BE838689}" type="pres">
      <dgm:prSet presAssocID="{6F008CBC-5A9D-4417-9C12-45FA55B504F8}" presName="rootComposite" presStyleCnt="0"/>
      <dgm:spPr/>
    </dgm:pt>
    <dgm:pt modelId="{116B2AC0-7493-4550-AFEF-48305682F4BE}" type="pres">
      <dgm:prSet presAssocID="{6F008CBC-5A9D-4417-9C12-45FA55B504F8}" presName="rootText" presStyleLbl="node4" presStyleIdx="2" presStyleCnt="4" custScaleX="121373" custScaleY="134310" custLinFactY="-8366" custLinFactNeighborX="-79520" custLinFactNeighborY="-100000">
        <dgm:presLayoutVars>
          <dgm:chPref val="3"/>
        </dgm:presLayoutVars>
      </dgm:prSet>
      <dgm:spPr/>
    </dgm:pt>
    <dgm:pt modelId="{379872C1-A7DD-4F91-BA62-2A493363E2DE}" type="pres">
      <dgm:prSet presAssocID="{6F008CBC-5A9D-4417-9C12-45FA55B504F8}" presName="rootConnector" presStyleLbl="node4" presStyleIdx="2" presStyleCnt="4"/>
      <dgm:spPr/>
    </dgm:pt>
    <dgm:pt modelId="{1DA8845A-2F9F-4E0D-BA6D-A405CF9DDBDD}" type="pres">
      <dgm:prSet presAssocID="{6F008CBC-5A9D-4417-9C12-45FA55B504F8}" presName="hierChild4" presStyleCnt="0"/>
      <dgm:spPr/>
    </dgm:pt>
    <dgm:pt modelId="{A848E165-E146-4156-AF81-5CA0FD3A4BC3}" type="pres">
      <dgm:prSet presAssocID="{6F008CBC-5A9D-4417-9C12-45FA55B504F8}" presName="hierChild5" presStyleCnt="0"/>
      <dgm:spPr/>
    </dgm:pt>
    <dgm:pt modelId="{FF648D53-054C-4E74-996B-6CF23C0E63B0}" type="pres">
      <dgm:prSet presAssocID="{DC25B8CA-4ED3-4943-9784-3441FC8BAA6A}" presName="hierChild5" presStyleCnt="0"/>
      <dgm:spPr/>
    </dgm:pt>
    <dgm:pt modelId="{671B289A-BEF9-44A6-8EB6-053FEA14335E}" type="pres">
      <dgm:prSet presAssocID="{CE3B6BBE-D076-4D59-BCB7-3F2BF9080771}" presName="hierChild7" presStyleCnt="0"/>
      <dgm:spPr/>
    </dgm:pt>
    <dgm:pt modelId="{E6B9373C-8E04-433C-AF4B-CF3F4466EBE2}" type="pres">
      <dgm:prSet presAssocID="{35C24884-BFF3-403F-82DC-23005449F643}" presName="Name111" presStyleLbl="parChTrans1D3" presStyleIdx="3" presStyleCnt="4"/>
      <dgm:spPr/>
    </dgm:pt>
    <dgm:pt modelId="{8BD3073D-AFB6-4CC1-A64A-190C919389E7}" type="pres">
      <dgm:prSet presAssocID="{F8AE21B8-49E4-4212-B52B-25BA6FE57672}" presName="hierRoot3" presStyleCnt="0">
        <dgm:presLayoutVars>
          <dgm:hierBranch val="init"/>
        </dgm:presLayoutVars>
      </dgm:prSet>
      <dgm:spPr/>
    </dgm:pt>
    <dgm:pt modelId="{ACC6BE7B-5666-471E-99C6-0A2B147CE1CF}" type="pres">
      <dgm:prSet presAssocID="{F8AE21B8-49E4-4212-B52B-25BA6FE57672}" presName="rootComposite3" presStyleCnt="0"/>
      <dgm:spPr/>
    </dgm:pt>
    <dgm:pt modelId="{61785FF7-42F9-428F-926C-F766BEF20AD0}" type="pres">
      <dgm:prSet presAssocID="{F8AE21B8-49E4-4212-B52B-25BA6FE57672}" presName="rootText3" presStyleLbl="asst1" presStyleIdx="3" presStyleCnt="4" custScaleX="116057" custLinFactX="59313" custLinFactNeighborX="100000" custLinFactNeighborY="459">
        <dgm:presLayoutVars>
          <dgm:chPref val="3"/>
        </dgm:presLayoutVars>
      </dgm:prSet>
      <dgm:spPr/>
    </dgm:pt>
    <dgm:pt modelId="{F087AF4D-8D0D-4E2D-8AD8-71046CA11347}" type="pres">
      <dgm:prSet presAssocID="{F8AE21B8-49E4-4212-B52B-25BA6FE57672}" presName="rootConnector3" presStyleLbl="asst1" presStyleIdx="3" presStyleCnt="4"/>
      <dgm:spPr/>
    </dgm:pt>
    <dgm:pt modelId="{210793B8-8EA7-40DA-9B0C-F095FB77FB7D}" type="pres">
      <dgm:prSet presAssocID="{F8AE21B8-49E4-4212-B52B-25BA6FE57672}" presName="hierChild6" presStyleCnt="0"/>
      <dgm:spPr/>
    </dgm:pt>
    <dgm:pt modelId="{569F025F-D97E-482D-A8E5-A2D61044744E}" type="pres">
      <dgm:prSet presAssocID="{AB627360-E5EB-418D-8788-7183EB7EA64F}" presName="Name37" presStyleLbl="parChTrans1D4" presStyleIdx="3" presStyleCnt="4"/>
      <dgm:spPr/>
    </dgm:pt>
    <dgm:pt modelId="{D99DE1AD-AD0E-481D-9516-678419679EDB}" type="pres">
      <dgm:prSet presAssocID="{7071D761-4E45-40C7-AE9D-420CC54E0BEA}" presName="hierRoot2" presStyleCnt="0">
        <dgm:presLayoutVars>
          <dgm:hierBranch val="init"/>
        </dgm:presLayoutVars>
      </dgm:prSet>
      <dgm:spPr/>
    </dgm:pt>
    <dgm:pt modelId="{4F2BC3A7-16A1-4255-A334-F856CF88E9A3}" type="pres">
      <dgm:prSet presAssocID="{7071D761-4E45-40C7-AE9D-420CC54E0BEA}" presName="rootComposite" presStyleCnt="0"/>
      <dgm:spPr/>
    </dgm:pt>
    <dgm:pt modelId="{0AC658F2-512C-4A23-BCAA-4272791129B2}" type="pres">
      <dgm:prSet presAssocID="{7071D761-4E45-40C7-AE9D-420CC54E0BEA}" presName="rootText" presStyleLbl="node4" presStyleIdx="3" presStyleCnt="4" custLinFactX="47209" custLinFactNeighborX="100000" custLinFactNeighborY="12450">
        <dgm:presLayoutVars>
          <dgm:chPref val="3"/>
        </dgm:presLayoutVars>
      </dgm:prSet>
      <dgm:spPr/>
    </dgm:pt>
    <dgm:pt modelId="{E808C912-5ED7-4729-BBF1-55872D0B0274}" type="pres">
      <dgm:prSet presAssocID="{7071D761-4E45-40C7-AE9D-420CC54E0BEA}" presName="rootConnector" presStyleLbl="node4" presStyleIdx="3" presStyleCnt="4"/>
      <dgm:spPr/>
    </dgm:pt>
    <dgm:pt modelId="{2DFC6959-730D-45AB-BF64-C7DFFD05C54E}" type="pres">
      <dgm:prSet presAssocID="{7071D761-4E45-40C7-AE9D-420CC54E0BEA}" presName="hierChild4" presStyleCnt="0"/>
      <dgm:spPr/>
    </dgm:pt>
    <dgm:pt modelId="{065084AC-F503-4E91-B684-B4363589C4F3}" type="pres">
      <dgm:prSet presAssocID="{7071D761-4E45-40C7-AE9D-420CC54E0BEA}" presName="hierChild5" presStyleCnt="0"/>
      <dgm:spPr/>
    </dgm:pt>
    <dgm:pt modelId="{2C7501E0-733E-4358-800E-A454CC51CDFD}" type="pres">
      <dgm:prSet presAssocID="{F8AE21B8-49E4-4212-B52B-25BA6FE57672}" presName="hierChild7" presStyleCnt="0"/>
      <dgm:spPr/>
    </dgm:pt>
  </dgm:ptLst>
  <dgm:cxnLst>
    <dgm:cxn modelId="{53C52F06-1902-4919-B507-23AF9D8E4CCF}" type="presOf" srcId="{DC25B8CA-4ED3-4943-9784-3441FC8BAA6A}" destId="{54F0C4D7-6004-4290-AF3C-22F3450CC583}" srcOrd="1" destOrd="0" presId="urn:microsoft.com/office/officeart/2005/8/layout/orgChart1"/>
    <dgm:cxn modelId="{5F5D6608-F95D-409D-8811-51F63970CC1B}" type="presOf" srcId="{04CBC986-CA98-444B-9147-78014CBA4169}" destId="{37649C44-90D1-49DB-8D7C-3E775397B2B5}" srcOrd="0" destOrd="0" presId="urn:microsoft.com/office/officeart/2005/8/layout/orgChart1"/>
    <dgm:cxn modelId="{4AC1760A-B301-4702-B6E2-27CF69647B72}" type="presOf" srcId="{D58E21B0-2D20-4F13-87E5-7A27A79B1C2C}" destId="{E1A44BB9-60E4-44FD-B355-01EAAF9FEC59}" srcOrd="0" destOrd="0" presId="urn:microsoft.com/office/officeart/2005/8/layout/orgChart1"/>
    <dgm:cxn modelId="{6FB67514-05D9-4896-9EA6-A86F3E522490}" type="presOf" srcId="{7071D761-4E45-40C7-AE9D-420CC54E0BEA}" destId="{E808C912-5ED7-4729-BBF1-55872D0B0274}" srcOrd="1" destOrd="0" presId="urn:microsoft.com/office/officeart/2005/8/layout/orgChart1"/>
    <dgm:cxn modelId="{8FDEB818-2E2E-4864-A98B-8ED6A0354B72}" type="presOf" srcId="{04CBC986-CA98-444B-9147-78014CBA4169}" destId="{551E7DE0-4451-4E8F-B3B3-051278E76B1B}" srcOrd="1" destOrd="0" presId="urn:microsoft.com/office/officeart/2005/8/layout/orgChart1"/>
    <dgm:cxn modelId="{0BCCD018-0D1A-46D8-A435-E840CB3951A5}" srcId="{DC25B8CA-4ED3-4943-9784-3441FC8BAA6A}" destId="{6F008CBC-5A9D-4417-9C12-45FA55B504F8}" srcOrd="0" destOrd="0" parTransId="{0E4F62D5-E9FB-40D6-94CF-3C4B8356A2C0}" sibTransId="{BAB72A33-5B5A-4B58-8F1D-A62F6D6E67BD}"/>
    <dgm:cxn modelId="{A928D520-690A-4332-B405-8119E4D83D15}" type="presOf" srcId="{5AD366A0-5BFC-4525-A1CE-2C29D0189E0E}" destId="{7810E824-286E-429A-A84B-7600B78A24EB}" srcOrd="0" destOrd="0" presId="urn:microsoft.com/office/officeart/2005/8/layout/orgChart1"/>
    <dgm:cxn modelId="{2109EF2B-DF83-4A53-BE49-563E4EC6DD19}" srcId="{764A08FB-5BD5-4C95-8CF1-DE60839100F9}" destId="{3A2744DA-D018-4228-B0D0-AEA05D390F3A}" srcOrd="0" destOrd="0" parTransId="{E492EE1C-E65C-49BA-A3B4-B61D474A8F48}" sibTransId="{47634A0B-0649-4491-B616-A9677AC73AC0}"/>
    <dgm:cxn modelId="{089FDE2C-566D-4783-B57F-E611B7DFD567}" type="presOf" srcId="{3A2744DA-D018-4228-B0D0-AEA05D390F3A}" destId="{8AE3CB60-A80D-46FD-A703-7D90AB02FCE5}" srcOrd="0" destOrd="0" presId="urn:microsoft.com/office/officeart/2005/8/layout/orgChart1"/>
    <dgm:cxn modelId="{7EE83B37-6876-4BEA-A6EA-20E14E9FE9BC}" srcId="{5AD366A0-5BFC-4525-A1CE-2C29D0189E0E}" destId="{C93BE522-9218-41A2-A9D1-9222B69FF42F}" srcOrd="1" destOrd="0" parTransId="{F486A3D6-7945-4913-AB72-5E7E1F3B2F2D}" sibTransId="{EA8F16C8-A453-44AB-8550-A73809841F00}"/>
    <dgm:cxn modelId="{33B5B63C-3366-4A08-9A23-E852BB38E12B}" type="presOf" srcId="{CE3B6BBE-D076-4D59-BCB7-3F2BF9080771}" destId="{4BA0E61B-72F9-470C-BD63-DE88BB43CD77}" srcOrd="1" destOrd="0" presId="urn:microsoft.com/office/officeart/2005/8/layout/orgChart1"/>
    <dgm:cxn modelId="{9EA6CC5C-51EA-4DE7-88C7-573D6527827B}" type="presOf" srcId="{9C2F1027-143B-4E28-9111-692B76BDD81C}" destId="{BD45C351-E60C-49BE-8AA4-D042B88F474C}" srcOrd="0" destOrd="0" presId="urn:microsoft.com/office/officeart/2005/8/layout/orgChart1"/>
    <dgm:cxn modelId="{B47BD963-6D06-4877-B8CC-5270C47E6543}" srcId="{3A2744DA-D018-4228-B0D0-AEA05D390F3A}" destId="{CE3B6BBE-D076-4D59-BCB7-3F2BF9080771}" srcOrd="1" destOrd="0" parTransId="{33A2EBE9-6B3C-44A7-9EC7-A2BFF0940051}" sibTransId="{AFE5FF0A-12DE-444F-BCE2-1C3991EB2C8B}"/>
    <dgm:cxn modelId="{A8B27244-55FC-4205-B248-628EC972F9D6}" type="presOf" srcId="{F8AE21B8-49E4-4212-B52B-25BA6FE57672}" destId="{F087AF4D-8D0D-4E2D-8AD8-71046CA11347}" srcOrd="1" destOrd="0" presId="urn:microsoft.com/office/officeart/2005/8/layout/orgChart1"/>
    <dgm:cxn modelId="{05344566-B724-4A4B-A742-2BF15D997A33}" type="presOf" srcId="{58DFDFE0-6F5A-431C-A9AC-3D18F8D2EF09}" destId="{1506DA26-E061-4BD1-BACB-DF066FBE0E00}" srcOrd="0" destOrd="0" presId="urn:microsoft.com/office/officeart/2005/8/layout/orgChart1"/>
    <dgm:cxn modelId="{0D2FCC46-33CB-49ED-8B8D-6E42D49F8E36}" type="presOf" srcId="{A1626602-251D-4BA8-ABB7-2ABA918A1CFE}" destId="{1FCB0315-E41B-43B3-93DF-A927011402BB}" srcOrd="0" destOrd="0" presId="urn:microsoft.com/office/officeart/2005/8/layout/orgChart1"/>
    <dgm:cxn modelId="{5AA1E555-E337-4874-87E3-FEB980B9B345}" type="presOf" srcId="{DBF9450E-091E-4BB2-BCB4-019BE8EB50E9}" destId="{3AB761C2-7810-47BD-867A-6B0C86711A5C}" srcOrd="1" destOrd="0" presId="urn:microsoft.com/office/officeart/2005/8/layout/orgChart1"/>
    <dgm:cxn modelId="{92F50B76-2865-4E56-AB0E-3958C7B9F391}" type="presOf" srcId="{0E4F62D5-E9FB-40D6-94CF-3C4B8356A2C0}" destId="{698A982C-11AC-4EC2-8BB4-29249A3B0A66}" srcOrd="0" destOrd="0" presId="urn:microsoft.com/office/officeart/2005/8/layout/orgChart1"/>
    <dgm:cxn modelId="{4D285057-28BB-433E-883B-9E2F642869EE}" type="presOf" srcId="{C93BE522-9218-41A2-A9D1-9222B69FF42F}" destId="{02620BB3-292B-4CD1-A8F9-5E59ED950746}" srcOrd="1" destOrd="0" presId="urn:microsoft.com/office/officeart/2005/8/layout/orgChart1"/>
    <dgm:cxn modelId="{A5126C78-0821-43A0-9BA7-16AC77AA4227}" type="presOf" srcId="{D1D63F8F-0E1A-48CC-88AC-B913B24C041B}" destId="{EB5715F1-1D76-4395-9CE9-B2AF6540E63D}" srcOrd="0" destOrd="0" presId="urn:microsoft.com/office/officeart/2005/8/layout/orgChart1"/>
    <dgm:cxn modelId="{DD3D5480-0CBF-4E92-BD84-D7974F858307}" srcId="{CE3B6BBE-D076-4D59-BCB7-3F2BF9080771}" destId="{DC25B8CA-4ED3-4943-9784-3441FC8BAA6A}" srcOrd="0" destOrd="0" parTransId="{D1D63F8F-0E1A-48CC-88AC-B913B24C041B}" sibTransId="{54CED756-E506-4F08-B484-2C650A7DEC49}"/>
    <dgm:cxn modelId="{459F099A-6AA0-42F7-A97E-31832AC8D2DB}" type="presOf" srcId="{F486A3D6-7945-4913-AB72-5E7E1F3B2F2D}" destId="{F02DAC35-34E1-4BF9-8429-27C3F1564851}" srcOrd="0" destOrd="0" presId="urn:microsoft.com/office/officeart/2005/8/layout/orgChart1"/>
    <dgm:cxn modelId="{650DA2A0-4B35-4E2B-8F50-E928B74035B1}" type="presOf" srcId="{0A20B224-842D-4151-B0B1-F44EC16190EC}" destId="{62C5A632-D180-453D-AAFD-66BC15EC5B6A}" srcOrd="0" destOrd="0" presId="urn:microsoft.com/office/officeart/2005/8/layout/orgChart1"/>
    <dgm:cxn modelId="{ABAFCBA9-8E23-475A-9662-372C9FDC06D2}" type="presOf" srcId="{33A2EBE9-6B3C-44A7-9EC7-A2BFF0940051}" destId="{729DCDFA-C7C4-4819-BDBC-8DCE9BE3DA42}" srcOrd="0" destOrd="0" presId="urn:microsoft.com/office/officeart/2005/8/layout/orgChart1"/>
    <dgm:cxn modelId="{A4C5AFB8-A64C-4B61-956D-81583B11A0E5}" type="presOf" srcId="{5AD366A0-5BFC-4525-A1CE-2C29D0189E0E}" destId="{44212181-6B52-4A8F-A487-00FC0677C7BA}" srcOrd="1" destOrd="0" presId="urn:microsoft.com/office/officeart/2005/8/layout/orgChart1"/>
    <dgm:cxn modelId="{F3698BBD-6E21-4843-BFEE-771DC4E4A360}" type="presOf" srcId="{DC25B8CA-4ED3-4943-9784-3441FC8BAA6A}" destId="{2FFE5D29-0ECB-40C4-AD44-A55BB335EB78}" srcOrd="0" destOrd="0" presId="urn:microsoft.com/office/officeart/2005/8/layout/orgChart1"/>
    <dgm:cxn modelId="{EEDD19BE-3699-428D-909B-6F5CB09B57B1}" type="presOf" srcId="{764A08FB-5BD5-4C95-8CF1-DE60839100F9}" destId="{8FAB7183-F902-447D-A0BF-1704093460ED}" srcOrd="0" destOrd="0" presId="urn:microsoft.com/office/officeart/2005/8/layout/orgChart1"/>
    <dgm:cxn modelId="{53BD31BF-2A30-4664-917D-2515E073157C}" type="presOf" srcId="{35C24884-BFF3-403F-82DC-23005449F643}" destId="{E6B9373C-8E04-433C-AF4B-CF3F4466EBE2}" srcOrd="0" destOrd="0" presId="urn:microsoft.com/office/officeart/2005/8/layout/orgChart1"/>
    <dgm:cxn modelId="{DE94E1C0-FFEC-4E94-9CFB-9405E6EC30AC}" srcId="{04CBC986-CA98-444B-9147-78014CBA4169}" destId="{DBF9450E-091E-4BB2-BCB4-019BE8EB50E9}" srcOrd="0" destOrd="0" parTransId="{0A20B224-842D-4151-B0B1-F44EC16190EC}" sibTransId="{85B5B44A-0956-489D-B60C-81AD7ADAFFB2}"/>
    <dgm:cxn modelId="{6B9A29C2-34CE-472D-9BC9-8E8D6D8C8950}" srcId="{3A2744DA-D018-4228-B0D0-AEA05D390F3A}" destId="{5AD366A0-5BFC-4525-A1CE-2C29D0189E0E}" srcOrd="0" destOrd="0" parTransId="{A1626602-251D-4BA8-ABB7-2ABA918A1CFE}" sibTransId="{2FDBDAE5-61F7-4C69-9EA5-850D49C4C887}"/>
    <dgm:cxn modelId="{3E0902C5-9867-4BD4-B32A-FF8A9140CA28}" type="presOf" srcId="{DBF9450E-091E-4BB2-BCB4-019BE8EB50E9}" destId="{0DB7FD86-1C72-48B2-BEB6-BA131740F506}" srcOrd="0" destOrd="0" presId="urn:microsoft.com/office/officeart/2005/8/layout/orgChart1"/>
    <dgm:cxn modelId="{E6123DC9-45AC-4DDE-8636-E861DBBF68DA}" type="presOf" srcId="{AB627360-E5EB-418D-8788-7183EB7EA64F}" destId="{569F025F-D97E-482D-A8E5-A2D61044744E}" srcOrd="0" destOrd="0" presId="urn:microsoft.com/office/officeart/2005/8/layout/orgChart1"/>
    <dgm:cxn modelId="{F17BE1C9-9F20-4202-AC2F-4D62B3485FAC}" type="presOf" srcId="{C93BE522-9218-41A2-A9D1-9222B69FF42F}" destId="{66EAC335-82A3-4A69-94E1-E4A6F26C0348}" srcOrd="0" destOrd="0" presId="urn:microsoft.com/office/officeart/2005/8/layout/orgChart1"/>
    <dgm:cxn modelId="{B4B788CB-192D-4715-8D2C-D15A204E3454}" srcId="{C93BE522-9218-41A2-A9D1-9222B69FF42F}" destId="{58DFDFE0-6F5A-431C-A9AC-3D18F8D2EF09}" srcOrd="0" destOrd="0" parTransId="{D58E21B0-2D20-4F13-87E5-7A27A79B1C2C}" sibTransId="{F7DC11F8-0BC8-491A-89B9-235E03146C47}"/>
    <dgm:cxn modelId="{87BADBCF-E0D3-4F3A-B208-B7A5F1FDDA9D}" type="presOf" srcId="{6F008CBC-5A9D-4417-9C12-45FA55B504F8}" destId="{379872C1-A7DD-4F91-BA62-2A493363E2DE}" srcOrd="1" destOrd="0" presId="urn:microsoft.com/office/officeart/2005/8/layout/orgChart1"/>
    <dgm:cxn modelId="{E4D9F0DA-3B3A-49E3-9489-24DFC9AECA61}" srcId="{5AD366A0-5BFC-4525-A1CE-2C29D0189E0E}" destId="{04CBC986-CA98-444B-9147-78014CBA4169}" srcOrd="0" destOrd="0" parTransId="{9C2F1027-143B-4E28-9111-692B76BDD81C}" sibTransId="{75DE4F50-146E-44D1-8092-7A8AAD794008}"/>
    <dgm:cxn modelId="{E67810DD-359B-4E26-A59F-47618BA1F81A}" srcId="{CE3B6BBE-D076-4D59-BCB7-3F2BF9080771}" destId="{F8AE21B8-49E4-4212-B52B-25BA6FE57672}" srcOrd="1" destOrd="0" parTransId="{35C24884-BFF3-403F-82DC-23005449F643}" sibTransId="{90D0215A-81C9-4811-827F-31BF742C32F7}"/>
    <dgm:cxn modelId="{BF80FCE0-1191-4B08-8624-CBBE046CE32F}" type="presOf" srcId="{F8AE21B8-49E4-4212-B52B-25BA6FE57672}" destId="{61785FF7-42F9-428F-926C-F766BEF20AD0}" srcOrd="0" destOrd="0" presId="urn:microsoft.com/office/officeart/2005/8/layout/orgChart1"/>
    <dgm:cxn modelId="{5F4180E5-5FFF-40BA-9BFA-7B07D1D6802F}" srcId="{F8AE21B8-49E4-4212-B52B-25BA6FE57672}" destId="{7071D761-4E45-40C7-AE9D-420CC54E0BEA}" srcOrd="0" destOrd="0" parTransId="{AB627360-E5EB-418D-8788-7183EB7EA64F}" sibTransId="{85F668B9-84BD-4F77-B5BD-EF276D792234}"/>
    <dgm:cxn modelId="{DCCE01E7-8FEB-4989-B207-E7BEF02C0095}" type="presOf" srcId="{7071D761-4E45-40C7-AE9D-420CC54E0BEA}" destId="{0AC658F2-512C-4A23-BCAA-4272791129B2}" srcOrd="0" destOrd="0" presId="urn:microsoft.com/office/officeart/2005/8/layout/orgChart1"/>
    <dgm:cxn modelId="{C85344E8-971F-4737-B16D-FBC270C1177E}" type="presOf" srcId="{58DFDFE0-6F5A-431C-A9AC-3D18F8D2EF09}" destId="{6F4E03BB-CFF6-4B7B-9EFF-61A33EEF58F3}" srcOrd="1" destOrd="0" presId="urn:microsoft.com/office/officeart/2005/8/layout/orgChart1"/>
    <dgm:cxn modelId="{F36D95ED-FA86-4AE1-8D69-47936CB8529F}" type="presOf" srcId="{3A2744DA-D018-4228-B0D0-AEA05D390F3A}" destId="{F84954C5-147A-4ED8-9B4B-E604CF894932}" srcOrd="1" destOrd="0" presId="urn:microsoft.com/office/officeart/2005/8/layout/orgChart1"/>
    <dgm:cxn modelId="{FF6D48F0-D7C4-4A1A-A198-7A3D333560C8}" type="presOf" srcId="{6F008CBC-5A9D-4417-9C12-45FA55B504F8}" destId="{116B2AC0-7493-4550-AFEF-48305682F4BE}" srcOrd="0" destOrd="0" presId="urn:microsoft.com/office/officeart/2005/8/layout/orgChart1"/>
    <dgm:cxn modelId="{E4667AF1-F65D-4901-BEF7-821E79EFBFB0}" type="presOf" srcId="{CE3B6BBE-D076-4D59-BCB7-3F2BF9080771}" destId="{F4B947B2-4E6B-45BA-9CE2-1865919E768A}" srcOrd="0" destOrd="0" presId="urn:microsoft.com/office/officeart/2005/8/layout/orgChart1"/>
    <dgm:cxn modelId="{310117D1-B669-40D0-8691-04F93CF7AD02}" type="presParOf" srcId="{8FAB7183-F902-447D-A0BF-1704093460ED}" destId="{C9B0D7A1-001F-4DCE-9900-7E3BB9A6C49C}" srcOrd="0" destOrd="0" presId="urn:microsoft.com/office/officeart/2005/8/layout/orgChart1"/>
    <dgm:cxn modelId="{BAE5615B-6DB7-422E-A5B7-E39792339671}" type="presParOf" srcId="{C9B0D7A1-001F-4DCE-9900-7E3BB9A6C49C}" destId="{F4965382-FCC2-4FD4-B738-B76815FBFA9E}" srcOrd="0" destOrd="0" presId="urn:microsoft.com/office/officeart/2005/8/layout/orgChart1"/>
    <dgm:cxn modelId="{9593CADD-C95D-4F32-8FDE-73E42E21EFB9}" type="presParOf" srcId="{F4965382-FCC2-4FD4-B738-B76815FBFA9E}" destId="{8AE3CB60-A80D-46FD-A703-7D90AB02FCE5}" srcOrd="0" destOrd="0" presId="urn:microsoft.com/office/officeart/2005/8/layout/orgChart1"/>
    <dgm:cxn modelId="{5952070C-7AB7-4103-803E-63188C985372}" type="presParOf" srcId="{F4965382-FCC2-4FD4-B738-B76815FBFA9E}" destId="{F84954C5-147A-4ED8-9B4B-E604CF894932}" srcOrd="1" destOrd="0" presId="urn:microsoft.com/office/officeart/2005/8/layout/orgChart1"/>
    <dgm:cxn modelId="{BB1A2CE3-E540-4AB7-B663-09EE4C3D4492}" type="presParOf" srcId="{C9B0D7A1-001F-4DCE-9900-7E3BB9A6C49C}" destId="{9BBFDCEB-4C78-49E8-87AE-016BA6640CDC}" srcOrd="1" destOrd="0" presId="urn:microsoft.com/office/officeart/2005/8/layout/orgChart1"/>
    <dgm:cxn modelId="{A2EAFA4B-C2A6-419E-82E5-685D256320C5}" type="presParOf" srcId="{C9B0D7A1-001F-4DCE-9900-7E3BB9A6C49C}" destId="{4D80DB59-40E1-4E9D-80BA-A460EBB4EEA3}" srcOrd="2" destOrd="0" presId="urn:microsoft.com/office/officeart/2005/8/layout/orgChart1"/>
    <dgm:cxn modelId="{163F5E29-A63B-4EDA-BE5B-EFEE477D4E14}" type="presParOf" srcId="{4D80DB59-40E1-4E9D-80BA-A460EBB4EEA3}" destId="{1FCB0315-E41B-43B3-93DF-A927011402BB}" srcOrd="0" destOrd="0" presId="urn:microsoft.com/office/officeart/2005/8/layout/orgChart1"/>
    <dgm:cxn modelId="{5C8CDE14-534D-428E-A63A-32D815A196C7}" type="presParOf" srcId="{4D80DB59-40E1-4E9D-80BA-A460EBB4EEA3}" destId="{6D198250-40B4-4626-80C7-AB485D9F3441}" srcOrd="1" destOrd="0" presId="urn:microsoft.com/office/officeart/2005/8/layout/orgChart1"/>
    <dgm:cxn modelId="{CD1C8AA5-41C6-4B25-823C-FE78489F0E4F}" type="presParOf" srcId="{6D198250-40B4-4626-80C7-AB485D9F3441}" destId="{D3898910-8982-41C3-8498-344EEF3D8AA6}" srcOrd="0" destOrd="0" presId="urn:microsoft.com/office/officeart/2005/8/layout/orgChart1"/>
    <dgm:cxn modelId="{409AB0C1-2E77-426A-A09A-87B5E1F0FA45}" type="presParOf" srcId="{D3898910-8982-41C3-8498-344EEF3D8AA6}" destId="{7810E824-286E-429A-A84B-7600B78A24EB}" srcOrd="0" destOrd="0" presId="urn:microsoft.com/office/officeart/2005/8/layout/orgChart1"/>
    <dgm:cxn modelId="{F81DB563-050E-4192-B51E-EC86213F3F93}" type="presParOf" srcId="{D3898910-8982-41C3-8498-344EEF3D8AA6}" destId="{44212181-6B52-4A8F-A487-00FC0677C7BA}" srcOrd="1" destOrd="0" presId="urn:microsoft.com/office/officeart/2005/8/layout/orgChart1"/>
    <dgm:cxn modelId="{F2CA93FB-2369-4712-B655-CD6E06722885}" type="presParOf" srcId="{6D198250-40B4-4626-80C7-AB485D9F3441}" destId="{AB1A2872-6879-4EE4-B924-EC7CB0A4B9E9}" srcOrd="1" destOrd="0" presId="urn:microsoft.com/office/officeart/2005/8/layout/orgChart1"/>
    <dgm:cxn modelId="{83309FBE-E74E-4440-85F5-B95AAB044FC9}" type="presParOf" srcId="{AB1A2872-6879-4EE4-B924-EC7CB0A4B9E9}" destId="{BD45C351-E60C-49BE-8AA4-D042B88F474C}" srcOrd="0" destOrd="0" presId="urn:microsoft.com/office/officeart/2005/8/layout/orgChart1"/>
    <dgm:cxn modelId="{C5EC03DA-1847-4D4D-B4D3-156ECB866713}" type="presParOf" srcId="{AB1A2872-6879-4EE4-B924-EC7CB0A4B9E9}" destId="{3D106E75-0884-4026-8853-2565641F6D6A}" srcOrd="1" destOrd="0" presId="urn:microsoft.com/office/officeart/2005/8/layout/orgChart1"/>
    <dgm:cxn modelId="{AC8CF43D-907C-46C6-AE0D-CC1AE423D81E}" type="presParOf" srcId="{3D106E75-0884-4026-8853-2565641F6D6A}" destId="{3E5A0A13-3E7D-4BF0-B54A-1D4AA61E3095}" srcOrd="0" destOrd="0" presId="urn:microsoft.com/office/officeart/2005/8/layout/orgChart1"/>
    <dgm:cxn modelId="{00239EF1-DE8C-4D7E-AA42-4304A10014CD}" type="presParOf" srcId="{3E5A0A13-3E7D-4BF0-B54A-1D4AA61E3095}" destId="{37649C44-90D1-49DB-8D7C-3E775397B2B5}" srcOrd="0" destOrd="0" presId="urn:microsoft.com/office/officeart/2005/8/layout/orgChart1"/>
    <dgm:cxn modelId="{2AA073D6-22BD-4F4E-92E8-A66C9127D114}" type="presParOf" srcId="{3E5A0A13-3E7D-4BF0-B54A-1D4AA61E3095}" destId="{551E7DE0-4451-4E8F-B3B3-051278E76B1B}" srcOrd="1" destOrd="0" presId="urn:microsoft.com/office/officeart/2005/8/layout/orgChart1"/>
    <dgm:cxn modelId="{BD9F8794-9B54-485D-AFEB-9DCA9903E878}" type="presParOf" srcId="{3D106E75-0884-4026-8853-2565641F6D6A}" destId="{68E4C623-1B7F-4936-8E79-FB7DD5B0E0B9}" srcOrd="1" destOrd="0" presId="urn:microsoft.com/office/officeart/2005/8/layout/orgChart1"/>
    <dgm:cxn modelId="{1F338FF4-6B6C-41E5-8EEB-196D77B1FA19}" type="presParOf" srcId="{68E4C623-1B7F-4936-8E79-FB7DD5B0E0B9}" destId="{62C5A632-D180-453D-AAFD-66BC15EC5B6A}" srcOrd="0" destOrd="0" presId="urn:microsoft.com/office/officeart/2005/8/layout/orgChart1"/>
    <dgm:cxn modelId="{89F59D4F-4802-465C-AF90-0D41CE557EF7}" type="presParOf" srcId="{68E4C623-1B7F-4936-8E79-FB7DD5B0E0B9}" destId="{99B795E5-39E1-4298-B841-0AA204BF3609}" srcOrd="1" destOrd="0" presId="urn:microsoft.com/office/officeart/2005/8/layout/orgChart1"/>
    <dgm:cxn modelId="{FEAF3FB7-B6D2-4D94-ADCD-62CF3606BA66}" type="presParOf" srcId="{99B795E5-39E1-4298-B841-0AA204BF3609}" destId="{ED4EB372-E466-4EF2-8CC0-DDB2FBD40042}" srcOrd="0" destOrd="0" presId="urn:microsoft.com/office/officeart/2005/8/layout/orgChart1"/>
    <dgm:cxn modelId="{A13F98A2-26C7-4A35-B353-5BC92EEB1D63}" type="presParOf" srcId="{ED4EB372-E466-4EF2-8CC0-DDB2FBD40042}" destId="{0DB7FD86-1C72-48B2-BEB6-BA131740F506}" srcOrd="0" destOrd="0" presId="urn:microsoft.com/office/officeart/2005/8/layout/orgChart1"/>
    <dgm:cxn modelId="{189A3DAA-371A-4A28-BBA9-A5AE98A2F387}" type="presParOf" srcId="{ED4EB372-E466-4EF2-8CC0-DDB2FBD40042}" destId="{3AB761C2-7810-47BD-867A-6B0C86711A5C}" srcOrd="1" destOrd="0" presId="urn:microsoft.com/office/officeart/2005/8/layout/orgChart1"/>
    <dgm:cxn modelId="{8C7BE029-F83D-4624-BB02-11EBF7E19339}" type="presParOf" srcId="{99B795E5-39E1-4298-B841-0AA204BF3609}" destId="{F6EE084C-C1C0-44D6-B537-3A086337C661}" srcOrd="1" destOrd="0" presId="urn:microsoft.com/office/officeart/2005/8/layout/orgChart1"/>
    <dgm:cxn modelId="{597E26DA-E337-41FE-B081-AAF47B8D41C8}" type="presParOf" srcId="{99B795E5-39E1-4298-B841-0AA204BF3609}" destId="{A0F367D6-BC95-4752-AA2D-913520AC33F4}" srcOrd="2" destOrd="0" presId="urn:microsoft.com/office/officeart/2005/8/layout/orgChart1"/>
    <dgm:cxn modelId="{910DC02A-6122-4767-A0C3-05096DAB6D4F}" type="presParOf" srcId="{3D106E75-0884-4026-8853-2565641F6D6A}" destId="{74D6277E-FDF3-4BA2-A15C-EAFEEB9F68AA}" srcOrd="2" destOrd="0" presId="urn:microsoft.com/office/officeart/2005/8/layout/orgChart1"/>
    <dgm:cxn modelId="{D43A32CB-6CAF-441B-99F5-53B37C113998}" type="presParOf" srcId="{6D198250-40B4-4626-80C7-AB485D9F3441}" destId="{3E5D8B58-586D-4257-8947-D2AA15468CED}" srcOrd="2" destOrd="0" presId="urn:microsoft.com/office/officeart/2005/8/layout/orgChart1"/>
    <dgm:cxn modelId="{7594C375-82F7-405E-8DC6-6247F91752AE}" type="presParOf" srcId="{3E5D8B58-586D-4257-8947-D2AA15468CED}" destId="{F02DAC35-34E1-4BF9-8429-27C3F1564851}" srcOrd="0" destOrd="0" presId="urn:microsoft.com/office/officeart/2005/8/layout/orgChart1"/>
    <dgm:cxn modelId="{DA363990-AB82-4DF2-A35E-0A0469D52CA9}" type="presParOf" srcId="{3E5D8B58-586D-4257-8947-D2AA15468CED}" destId="{D1EF1D88-DBE4-433E-8AEC-DEA4704B3ECB}" srcOrd="1" destOrd="0" presId="urn:microsoft.com/office/officeart/2005/8/layout/orgChart1"/>
    <dgm:cxn modelId="{489E2A2D-C0A1-4B8B-80AC-A01882633046}" type="presParOf" srcId="{D1EF1D88-DBE4-433E-8AEC-DEA4704B3ECB}" destId="{11C2DD63-C657-4671-BD55-375AC78F4F9B}" srcOrd="0" destOrd="0" presId="urn:microsoft.com/office/officeart/2005/8/layout/orgChart1"/>
    <dgm:cxn modelId="{28B02E3A-B8AF-4E5C-AF0C-FDC2C8FBC5CF}" type="presParOf" srcId="{11C2DD63-C657-4671-BD55-375AC78F4F9B}" destId="{66EAC335-82A3-4A69-94E1-E4A6F26C0348}" srcOrd="0" destOrd="0" presId="urn:microsoft.com/office/officeart/2005/8/layout/orgChart1"/>
    <dgm:cxn modelId="{57CC5797-B653-4F79-A6E4-14ED377F33A5}" type="presParOf" srcId="{11C2DD63-C657-4671-BD55-375AC78F4F9B}" destId="{02620BB3-292B-4CD1-A8F9-5E59ED950746}" srcOrd="1" destOrd="0" presId="urn:microsoft.com/office/officeart/2005/8/layout/orgChart1"/>
    <dgm:cxn modelId="{0C080405-A382-4C8B-B5BA-3B6597A9256B}" type="presParOf" srcId="{D1EF1D88-DBE4-433E-8AEC-DEA4704B3ECB}" destId="{0EE094C4-3ED8-4E5E-B7EF-6D62E3D531BC}" srcOrd="1" destOrd="0" presId="urn:microsoft.com/office/officeart/2005/8/layout/orgChart1"/>
    <dgm:cxn modelId="{62D1D74C-E0A5-40AB-A0BB-E7444666CEF1}" type="presParOf" srcId="{0EE094C4-3ED8-4E5E-B7EF-6D62E3D531BC}" destId="{E1A44BB9-60E4-44FD-B355-01EAAF9FEC59}" srcOrd="0" destOrd="0" presId="urn:microsoft.com/office/officeart/2005/8/layout/orgChart1"/>
    <dgm:cxn modelId="{26BEE217-9AE4-4E1E-857F-F4C6E4A34651}" type="presParOf" srcId="{0EE094C4-3ED8-4E5E-B7EF-6D62E3D531BC}" destId="{C3D5E352-CA00-468F-B21F-9BB2B793A00B}" srcOrd="1" destOrd="0" presId="urn:microsoft.com/office/officeart/2005/8/layout/orgChart1"/>
    <dgm:cxn modelId="{B132DD93-DEEE-4849-B68C-E674E074A67E}" type="presParOf" srcId="{C3D5E352-CA00-468F-B21F-9BB2B793A00B}" destId="{7BD1CC65-F6E6-4E61-B9EC-BB4C613DB22F}" srcOrd="0" destOrd="0" presId="urn:microsoft.com/office/officeart/2005/8/layout/orgChart1"/>
    <dgm:cxn modelId="{F0298949-9047-4C98-92BF-3E71D766C097}" type="presParOf" srcId="{7BD1CC65-F6E6-4E61-B9EC-BB4C613DB22F}" destId="{1506DA26-E061-4BD1-BACB-DF066FBE0E00}" srcOrd="0" destOrd="0" presId="urn:microsoft.com/office/officeart/2005/8/layout/orgChart1"/>
    <dgm:cxn modelId="{DB883C0E-A6EB-4646-97BD-4C9E16F437EF}" type="presParOf" srcId="{7BD1CC65-F6E6-4E61-B9EC-BB4C613DB22F}" destId="{6F4E03BB-CFF6-4B7B-9EFF-61A33EEF58F3}" srcOrd="1" destOrd="0" presId="urn:microsoft.com/office/officeart/2005/8/layout/orgChart1"/>
    <dgm:cxn modelId="{44741486-1A95-46E2-ADDA-01006BAE7209}" type="presParOf" srcId="{C3D5E352-CA00-468F-B21F-9BB2B793A00B}" destId="{AAE73F2A-F303-48E7-AC85-BB5EAE9A59F8}" srcOrd="1" destOrd="0" presId="urn:microsoft.com/office/officeart/2005/8/layout/orgChart1"/>
    <dgm:cxn modelId="{6E634C6A-23BD-4911-8EA6-1E66ADCE0456}" type="presParOf" srcId="{C3D5E352-CA00-468F-B21F-9BB2B793A00B}" destId="{1963660E-8D6F-4FDE-B548-D968DBBD9E51}" srcOrd="2" destOrd="0" presId="urn:microsoft.com/office/officeart/2005/8/layout/orgChart1"/>
    <dgm:cxn modelId="{FBA8F26D-027B-4A03-A811-866886CBFBD7}" type="presParOf" srcId="{D1EF1D88-DBE4-433E-8AEC-DEA4704B3ECB}" destId="{33566DE9-9EFF-4F99-99AC-2069EE32BE7A}" srcOrd="2" destOrd="0" presId="urn:microsoft.com/office/officeart/2005/8/layout/orgChart1"/>
    <dgm:cxn modelId="{7C834AB7-6EC0-44BB-A563-F7ADF7328D06}" type="presParOf" srcId="{4D80DB59-40E1-4E9D-80BA-A460EBB4EEA3}" destId="{729DCDFA-C7C4-4819-BDBC-8DCE9BE3DA42}" srcOrd="2" destOrd="0" presId="urn:microsoft.com/office/officeart/2005/8/layout/orgChart1"/>
    <dgm:cxn modelId="{A50F610A-49C4-42B1-AA96-339605AFFA59}" type="presParOf" srcId="{4D80DB59-40E1-4E9D-80BA-A460EBB4EEA3}" destId="{EC92FC8B-FED3-4257-83B9-05AD78B719DF}" srcOrd="3" destOrd="0" presId="urn:microsoft.com/office/officeart/2005/8/layout/orgChart1"/>
    <dgm:cxn modelId="{5DAF5BA0-1614-4855-9AD9-019EA2CD6C0D}" type="presParOf" srcId="{EC92FC8B-FED3-4257-83B9-05AD78B719DF}" destId="{B3DE5CB7-E87D-44E6-8EAF-BEC34853C2F0}" srcOrd="0" destOrd="0" presId="urn:microsoft.com/office/officeart/2005/8/layout/orgChart1"/>
    <dgm:cxn modelId="{2AFAFB44-4F98-453E-B52D-9B2848D93E99}" type="presParOf" srcId="{B3DE5CB7-E87D-44E6-8EAF-BEC34853C2F0}" destId="{F4B947B2-4E6B-45BA-9CE2-1865919E768A}" srcOrd="0" destOrd="0" presId="urn:microsoft.com/office/officeart/2005/8/layout/orgChart1"/>
    <dgm:cxn modelId="{15088914-4D8A-4E38-844B-5EE089E5E849}" type="presParOf" srcId="{B3DE5CB7-E87D-44E6-8EAF-BEC34853C2F0}" destId="{4BA0E61B-72F9-470C-BD63-DE88BB43CD77}" srcOrd="1" destOrd="0" presId="urn:microsoft.com/office/officeart/2005/8/layout/orgChart1"/>
    <dgm:cxn modelId="{A057E51D-2F71-4680-BCF8-F3612AA192BF}" type="presParOf" srcId="{EC92FC8B-FED3-4257-83B9-05AD78B719DF}" destId="{7BBD2E8F-9D8D-42F6-AC41-A89843523C09}" srcOrd="1" destOrd="0" presId="urn:microsoft.com/office/officeart/2005/8/layout/orgChart1"/>
    <dgm:cxn modelId="{8B600662-9B7F-4554-A536-975F9B5F122E}" type="presParOf" srcId="{7BBD2E8F-9D8D-42F6-AC41-A89843523C09}" destId="{EB5715F1-1D76-4395-9CE9-B2AF6540E63D}" srcOrd="0" destOrd="0" presId="urn:microsoft.com/office/officeart/2005/8/layout/orgChart1"/>
    <dgm:cxn modelId="{C1A7478F-A580-470C-8AD7-F418B89FC690}" type="presParOf" srcId="{7BBD2E8F-9D8D-42F6-AC41-A89843523C09}" destId="{FF5FDA5C-EBEA-4A19-8B44-52DB87835060}" srcOrd="1" destOrd="0" presId="urn:microsoft.com/office/officeart/2005/8/layout/orgChart1"/>
    <dgm:cxn modelId="{7CB91D16-D914-4F52-9252-665053B4E17D}" type="presParOf" srcId="{FF5FDA5C-EBEA-4A19-8B44-52DB87835060}" destId="{FC84C1F9-A787-4013-8271-58B74449A679}" srcOrd="0" destOrd="0" presId="urn:microsoft.com/office/officeart/2005/8/layout/orgChart1"/>
    <dgm:cxn modelId="{389D81BC-9113-4F4E-B3C9-005CC1BFF958}" type="presParOf" srcId="{FC84C1F9-A787-4013-8271-58B74449A679}" destId="{2FFE5D29-0ECB-40C4-AD44-A55BB335EB78}" srcOrd="0" destOrd="0" presId="urn:microsoft.com/office/officeart/2005/8/layout/orgChart1"/>
    <dgm:cxn modelId="{8E15856C-03A2-466A-A695-70EE5DFC181C}" type="presParOf" srcId="{FC84C1F9-A787-4013-8271-58B74449A679}" destId="{54F0C4D7-6004-4290-AF3C-22F3450CC583}" srcOrd="1" destOrd="0" presId="urn:microsoft.com/office/officeart/2005/8/layout/orgChart1"/>
    <dgm:cxn modelId="{0E2371F9-43E5-4E51-9F40-A67D063FA38F}" type="presParOf" srcId="{FF5FDA5C-EBEA-4A19-8B44-52DB87835060}" destId="{05E775C3-C6A6-4272-8291-E454A0D29732}" srcOrd="1" destOrd="0" presId="urn:microsoft.com/office/officeart/2005/8/layout/orgChart1"/>
    <dgm:cxn modelId="{AE7B7105-B4FD-40FC-BFEA-534EF5714C4B}" type="presParOf" srcId="{05E775C3-C6A6-4272-8291-E454A0D29732}" destId="{698A982C-11AC-4EC2-8BB4-29249A3B0A66}" srcOrd="0" destOrd="0" presId="urn:microsoft.com/office/officeart/2005/8/layout/orgChart1"/>
    <dgm:cxn modelId="{C8408575-8261-49D5-ADCC-D2B6EF0A6D3F}" type="presParOf" srcId="{05E775C3-C6A6-4272-8291-E454A0D29732}" destId="{E498207E-B5A1-4715-A1AA-264C98FC1126}" srcOrd="1" destOrd="0" presId="urn:microsoft.com/office/officeart/2005/8/layout/orgChart1"/>
    <dgm:cxn modelId="{8F0A4D3E-0ECE-4C6F-AC6F-6D016EEC2815}" type="presParOf" srcId="{E498207E-B5A1-4715-A1AA-264C98FC1126}" destId="{1502EDF8-E430-4F68-BE42-27C9BE838689}" srcOrd="0" destOrd="0" presId="urn:microsoft.com/office/officeart/2005/8/layout/orgChart1"/>
    <dgm:cxn modelId="{5F1A35A5-54EE-4439-AACC-5255B7CFB1D8}" type="presParOf" srcId="{1502EDF8-E430-4F68-BE42-27C9BE838689}" destId="{116B2AC0-7493-4550-AFEF-48305682F4BE}" srcOrd="0" destOrd="0" presId="urn:microsoft.com/office/officeart/2005/8/layout/orgChart1"/>
    <dgm:cxn modelId="{FFC996BE-E1C9-4896-AA43-7FB9677D75C7}" type="presParOf" srcId="{1502EDF8-E430-4F68-BE42-27C9BE838689}" destId="{379872C1-A7DD-4F91-BA62-2A493363E2DE}" srcOrd="1" destOrd="0" presId="urn:microsoft.com/office/officeart/2005/8/layout/orgChart1"/>
    <dgm:cxn modelId="{5743F626-4D7F-442F-9743-331843A6701F}" type="presParOf" srcId="{E498207E-B5A1-4715-A1AA-264C98FC1126}" destId="{1DA8845A-2F9F-4E0D-BA6D-A405CF9DDBDD}" srcOrd="1" destOrd="0" presId="urn:microsoft.com/office/officeart/2005/8/layout/orgChart1"/>
    <dgm:cxn modelId="{C7B71CA5-AB48-4855-9F33-540A16172DE6}" type="presParOf" srcId="{E498207E-B5A1-4715-A1AA-264C98FC1126}" destId="{A848E165-E146-4156-AF81-5CA0FD3A4BC3}" srcOrd="2" destOrd="0" presId="urn:microsoft.com/office/officeart/2005/8/layout/orgChart1"/>
    <dgm:cxn modelId="{5E866779-A3CF-4A88-A2AF-EB07ABD8B345}" type="presParOf" srcId="{FF5FDA5C-EBEA-4A19-8B44-52DB87835060}" destId="{FF648D53-054C-4E74-996B-6CF23C0E63B0}" srcOrd="2" destOrd="0" presId="urn:microsoft.com/office/officeart/2005/8/layout/orgChart1"/>
    <dgm:cxn modelId="{4CC57E2E-AF0A-4A63-92C8-415D05A96760}" type="presParOf" srcId="{EC92FC8B-FED3-4257-83B9-05AD78B719DF}" destId="{671B289A-BEF9-44A6-8EB6-053FEA14335E}" srcOrd="2" destOrd="0" presId="urn:microsoft.com/office/officeart/2005/8/layout/orgChart1"/>
    <dgm:cxn modelId="{A3020F28-9BDB-4DED-B0DE-2745C2BFABDE}" type="presParOf" srcId="{671B289A-BEF9-44A6-8EB6-053FEA14335E}" destId="{E6B9373C-8E04-433C-AF4B-CF3F4466EBE2}" srcOrd="0" destOrd="0" presId="urn:microsoft.com/office/officeart/2005/8/layout/orgChart1"/>
    <dgm:cxn modelId="{498DAE33-C2A1-4196-B666-B3BEA56AF643}" type="presParOf" srcId="{671B289A-BEF9-44A6-8EB6-053FEA14335E}" destId="{8BD3073D-AFB6-4CC1-A64A-190C919389E7}" srcOrd="1" destOrd="0" presId="urn:microsoft.com/office/officeart/2005/8/layout/orgChart1"/>
    <dgm:cxn modelId="{BDB6E830-737A-4205-AAD7-3F0201D1DF0E}" type="presParOf" srcId="{8BD3073D-AFB6-4CC1-A64A-190C919389E7}" destId="{ACC6BE7B-5666-471E-99C6-0A2B147CE1CF}" srcOrd="0" destOrd="0" presId="urn:microsoft.com/office/officeart/2005/8/layout/orgChart1"/>
    <dgm:cxn modelId="{2F60DFB2-E8BC-41C1-8B9C-87EC9E101515}" type="presParOf" srcId="{ACC6BE7B-5666-471E-99C6-0A2B147CE1CF}" destId="{61785FF7-42F9-428F-926C-F766BEF20AD0}" srcOrd="0" destOrd="0" presId="urn:microsoft.com/office/officeart/2005/8/layout/orgChart1"/>
    <dgm:cxn modelId="{B5184816-FF65-42F6-97F1-8C623D450765}" type="presParOf" srcId="{ACC6BE7B-5666-471E-99C6-0A2B147CE1CF}" destId="{F087AF4D-8D0D-4E2D-8AD8-71046CA11347}" srcOrd="1" destOrd="0" presId="urn:microsoft.com/office/officeart/2005/8/layout/orgChart1"/>
    <dgm:cxn modelId="{7722AECF-EEAA-4D19-9C6B-753AAA0BAE29}" type="presParOf" srcId="{8BD3073D-AFB6-4CC1-A64A-190C919389E7}" destId="{210793B8-8EA7-40DA-9B0C-F095FB77FB7D}" srcOrd="1" destOrd="0" presId="urn:microsoft.com/office/officeart/2005/8/layout/orgChart1"/>
    <dgm:cxn modelId="{C3603439-0E67-460C-82C1-701A2538DC2B}" type="presParOf" srcId="{210793B8-8EA7-40DA-9B0C-F095FB77FB7D}" destId="{569F025F-D97E-482D-A8E5-A2D61044744E}" srcOrd="0" destOrd="0" presId="urn:microsoft.com/office/officeart/2005/8/layout/orgChart1"/>
    <dgm:cxn modelId="{84A03608-A767-4BEB-9B4A-1F2C158DE188}" type="presParOf" srcId="{210793B8-8EA7-40DA-9B0C-F095FB77FB7D}" destId="{D99DE1AD-AD0E-481D-9516-678419679EDB}" srcOrd="1" destOrd="0" presId="urn:microsoft.com/office/officeart/2005/8/layout/orgChart1"/>
    <dgm:cxn modelId="{9429DEBF-3FFB-4166-B599-4B1B43D3EA65}" type="presParOf" srcId="{D99DE1AD-AD0E-481D-9516-678419679EDB}" destId="{4F2BC3A7-16A1-4255-A334-F856CF88E9A3}" srcOrd="0" destOrd="0" presId="urn:microsoft.com/office/officeart/2005/8/layout/orgChart1"/>
    <dgm:cxn modelId="{87E3807A-E3AD-4D52-8187-848CD458C5B4}" type="presParOf" srcId="{4F2BC3A7-16A1-4255-A334-F856CF88E9A3}" destId="{0AC658F2-512C-4A23-BCAA-4272791129B2}" srcOrd="0" destOrd="0" presId="urn:microsoft.com/office/officeart/2005/8/layout/orgChart1"/>
    <dgm:cxn modelId="{60B3A202-4045-464D-8AF5-A0D458292145}" type="presParOf" srcId="{4F2BC3A7-16A1-4255-A334-F856CF88E9A3}" destId="{E808C912-5ED7-4729-BBF1-55872D0B0274}" srcOrd="1" destOrd="0" presId="urn:microsoft.com/office/officeart/2005/8/layout/orgChart1"/>
    <dgm:cxn modelId="{59532EBA-D1EB-4557-AADF-C6AB437BBC6B}" type="presParOf" srcId="{D99DE1AD-AD0E-481D-9516-678419679EDB}" destId="{2DFC6959-730D-45AB-BF64-C7DFFD05C54E}" srcOrd="1" destOrd="0" presId="urn:microsoft.com/office/officeart/2005/8/layout/orgChart1"/>
    <dgm:cxn modelId="{5B5CE908-3539-4BD2-8A29-0F374D6CB094}" type="presParOf" srcId="{D99DE1AD-AD0E-481D-9516-678419679EDB}" destId="{065084AC-F503-4E91-B684-B4363589C4F3}" srcOrd="2" destOrd="0" presId="urn:microsoft.com/office/officeart/2005/8/layout/orgChart1"/>
    <dgm:cxn modelId="{61561079-4EE3-4653-AA13-826404377C4C}" type="presParOf" srcId="{8BD3073D-AFB6-4CC1-A64A-190C919389E7}" destId="{2C7501E0-733E-4358-800E-A454CC51CD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dgm:t>
        <a:bodyPr/>
        <a:lstStyle/>
        <a:p>
          <a:r>
            <a:rPr lang="en-US"/>
            <a:t>On-Site Declaration</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a:solidFill>
          <a:schemeClr val="accent1">
            <a:hueOff val="0"/>
            <a:satOff val="0"/>
            <a:lumOff val="0"/>
            <a:alpha val="34000"/>
          </a:schemeClr>
        </a:solidFill>
      </dgm:spPr>
      <dgm:t>
        <a:bodyPr/>
        <a:lstStyle/>
        <a:p>
          <a:r>
            <a:rPr lang="en-US"/>
            <a:t>On-Site Declaration</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a:solidFill>
          <a:schemeClr val="accent1">
            <a:hueOff val="0"/>
            <a:satOff val="0"/>
            <a:lumOff val="0"/>
            <a:alpha val="34000"/>
          </a:schemeClr>
        </a:solidFill>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a:solidFill>
          <a:schemeClr val="accent1">
            <a:hueOff val="0"/>
            <a:satOff val="0"/>
            <a:lumOff val="0"/>
            <a:alpha val="34000"/>
          </a:schemeClr>
        </a:solidFill>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a:solidFill>
          <a:schemeClr val="accent1">
            <a:hueOff val="0"/>
            <a:satOff val="0"/>
            <a:lumOff val="0"/>
            <a:alpha val="34000"/>
          </a:schemeClr>
        </a:solidFill>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a:solidFill>
          <a:schemeClr val="accent1">
            <a:hueOff val="0"/>
            <a:satOff val="0"/>
            <a:lumOff val="0"/>
            <a:alpha val="34000"/>
          </a:schemeClr>
        </a:solidFill>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dgm:t>
        <a:bodyPr/>
        <a:lstStyle/>
        <a:p>
          <a:r>
            <a:rPr lang="en-US"/>
            <a:t>On-Site Declaration “Assessment”</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a:solidFill>
          <a:schemeClr val="accent1">
            <a:hueOff val="0"/>
            <a:satOff val="0"/>
            <a:lumOff val="0"/>
            <a:alpha val="34000"/>
          </a:schemeClr>
        </a:solidFill>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a:solidFill>
          <a:schemeClr val="accent1">
            <a:hueOff val="0"/>
            <a:satOff val="0"/>
            <a:lumOff val="0"/>
            <a:alpha val="34000"/>
          </a:schemeClr>
        </a:solidFill>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a:solidFill>
          <a:schemeClr val="accent1">
            <a:hueOff val="0"/>
            <a:satOff val="0"/>
            <a:lumOff val="0"/>
            <a:alpha val="34000"/>
          </a:schemeClr>
        </a:solidFill>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a:solidFill>
          <a:schemeClr val="accent1">
            <a:hueOff val="0"/>
            <a:satOff val="0"/>
            <a:lumOff val="0"/>
            <a:alpha val="34000"/>
          </a:schemeClr>
        </a:solidFill>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a:solidFill>
          <a:schemeClr val="accent1">
            <a:hueOff val="0"/>
            <a:satOff val="0"/>
            <a:lumOff val="0"/>
            <a:alpha val="34000"/>
          </a:schemeClr>
        </a:solidFill>
      </dgm:spPr>
      <dgm:t>
        <a:bodyPr/>
        <a:lstStyle/>
        <a:p>
          <a:r>
            <a:rPr lang="en-US"/>
            <a:t>On-Site Declaration</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a:solidFill>
          <a:schemeClr val="accent1">
            <a:hueOff val="0"/>
            <a:satOff val="0"/>
            <a:lumOff val="0"/>
            <a:alpha val="34000"/>
          </a:schemeClr>
        </a:solidFill>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a:solidFill>
          <a:schemeClr val="accent1">
            <a:hueOff val="0"/>
            <a:satOff val="0"/>
            <a:lumOff val="0"/>
            <a:alpha val="34000"/>
          </a:schemeClr>
        </a:solidFill>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a:solidFill>
          <a:schemeClr val="accent1">
            <a:hueOff val="0"/>
            <a:satOff val="0"/>
            <a:lumOff val="0"/>
            <a:alpha val="34000"/>
          </a:schemeClr>
        </a:solidFill>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a:solidFill>
          <a:schemeClr val="accent1">
            <a:hueOff val="0"/>
            <a:satOff val="0"/>
            <a:lumOff val="0"/>
            <a:alpha val="34000"/>
          </a:schemeClr>
        </a:solidFill>
      </dgm:spPr>
      <dgm:t>
        <a:bodyPr/>
        <a:lstStyle/>
        <a:p>
          <a:r>
            <a:rPr lang="en-US"/>
            <a:t>On-Site Declaration</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a:solidFill>
          <a:schemeClr val="accent1">
            <a:hueOff val="0"/>
            <a:satOff val="0"/>
            <a:lumOff val="0"/>
            <a:alpha val="34000"/>
          </a:schemeClr>
        </a:solidFill>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a:solidFill>
          <a:schemeClr val="accent1">
            <a:hueOff val="0"/>
            <a:satOff val="0"/>
            <a:lumOff val="0"/>
            <a:alpha val="34000"/>
          </a:schemeClr>
        </a:solidFill>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46A3ED-435D-4BB6-9840-0BDF22B54F71}"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E332875-C519-435C-B4B2-8E4F6473B49E}">
      <dgm:prSet phldrT="[Text]"/>
      <dgm:spPr>
        <a:solidFill>
          <a:schemeClr val="accent1">
            <a:hueOff val="0"/>
            <a:satOff val="0"/>
            <a:lumOff val="0"/>
            <a:alpha val="34000"/>
          </a:schemeClr>
        </a:solidFill>
      </dgm:spPr>
      <dgm:t>
        <a:bodyPr/>
        <a:lstStyle/>
        <a:p>
          <a:r>
            <a:rPr lang="en-US"/>
            <a:t>Pre-Camp</a:t>
          </a:r>
        </a:p>
      </dgm:t>
    </dgm:pt>
    <dgm:pt modelId="{86C068DD-504C-465B-A82D-DB0A6AD98AD1}" type="parTrans" cxnId="{843E7D37-1BE0-45A3-BBF9-67312C2D9CB9}">
      <dgm:prSet/>
      <dgm:spPr/>
      <dgm:t>
        <a:bodyPr/>
        <a:lstStyle/>
        <a:p>
          <a:endParaRPr lang="en-US"/>
        </a:p>
      </dgm:t>
    </dgm:pt>
    <dgm:pt modelId="{63552D3A-C0D8-4B36-98C6-FBFA65AFE29D}" type="sibTrans" cxnId="{843E7D37-1BE0-45A3-BBF9-67312C2D9CB9}">
      <dgm:prSet/>
      <dgm:spPr/>
      <dgm:t>
        <a:bodyPr/>
        <a:lstStyle/>
        <a:p>
          <a:endParaRPr lang="en-US"/>
        </a:p>
      </dgm:t>
    </dgm:pt>
    <dgm:pt modelId="{A4AF916B-457A-4A4E-8B8E-ADDECE3C8B5D}">
      <dgm:prSet phldrT="[Text]"/>
      <dgm:spPr>
        <a:solidFill>
          <a:schemeClr val="accent1">
            <a:hueOff val="0"/>
            <a:satOff val="0"/>
            <a:lumOff val="0"/>
            <a:alpha val="34000"/>
          </a:schemeClr>
        </a:solidFill>
      </dgm:spPr>
      <dgm:t>
        <a:bodyPr/>
        <a:lstStyle/>
        <a:p>
          <a:r>
            <a:rPr lang="en-US"/>
            <a:t>On-Site Declaration</a:t>
          </a:r>
        </a:p>
      </dgm:t>
    </dgm:pt>
    <dgm:pt modelId="{466EFBC9-6400-4F79-BE42-56F689AD8F4E}" type="parTrans" cxnId="{B922B8FC-CACE-479A-9556-6E97CB29A2E7}">
      <dgm:prSet/>
      <dgm:spPr/>
      <dgm:t>
        <a:bodyPr/>
        <a:lstStyle/>
        <a:p>
          <a:endParaRPr lang="en-US"/>
        </a:p>
      </dgm:t>
    </dgm:pt>
    <dgm:pt modelId="{B1E04FD6-9B0B-4027-8701-068B09674A73}" type="sibTrans" cxnId="{B922B8FC-CACE-479A-9556-6E97CB29A2E7}">
      <dgm:prSet/>
      <dgm:spPr/>
      <dgm:t>
        <a:bodyPr/>
        <a:lstStyle/>
        <a:p>
          <a:endParaRPr lang="en-US"/>
        </a:p>
      </dgm:t>
    </dgm:pt>
    <dgm:pt modelId="{7AA529DA-111D-4AD1-A9B4-2A059376EA62}">
      <dgm:prSet phldrT="[Text]"/>
      <dgm:spPr>
        <a:solidFill>
          <a:schemeClr val="accent1">
            <a:hueOff val="0"/>
            <a:satOff val="0"/>
            <a:lumOff val="0"/>
            <a:alpha val="34000"/>
          </a:schemeClr>
        </a:solidFill>
      </dgm:spPr>
      <dgm:t>
        <a:bodyPr/>
        <a:lstStyle/>
        <a:p>
          <a:r>
            <a:rPr lang="en-US"/>
            <a:t>On-Site Documentation</a:t>
          </a:r>
        </a:p>
      </dgm:t>
    </dgm:pt>
    <dgm:pt modelId="{93B9916B-2579-46F4-9EB1-B63762F14660}" type="parTrans" cxnId="{130152B6-019B-43A9-8D60-6CEA5B07DE82}">
      <dgm:prSet/>
      <dgm:spPr/>
      <dgm:t>
        <a:bodyPr/>
        <a:lstStyle/>
        <a:p>
          <a:endParaRPr lang="en-US"/>
        </a:p>
      </dgm:t>
    </dgm:pt>
    <dgm:pt modelId="{01A2FB2E-C606-4573-B611-9793A5EB42ED}" type="sibTrans" cxnId="{130152B6-019B-43A9-8D60-6CEA5B07DE82}">
      <dgm:prSet/>
      <dgm:spPr/>
      <dgm:t>
        <a:bodyPr/>
        <a:lstStyle/>
        <a:p>
          <a:endParaRPr lang="en-US"/>
        </a:p>
      </dgm:t>
    </dgm:pt>
    <dgm:pt modelId="{E7F2A50A-AE10-48C4-BA15-EBF5792CB4B0}">
      <dgm:prSet phldrT="[Text]"/>
      <dgm:spPr>
        <a:solidFill>
          <a:schemeClr val="accent1">
            <a:hueOff val="0"/>
            <a:satOff val="0"/>
            <a:lumOff val="0"/>
            <a:alpha val="34000"/>
          </a:schemeClr>
        </a:solidFill>
      </dgm:spPr>
      <dgm:t>
        <a:bodyPr/>
        <a:lstStyle/>
        <a:p>
          <a:r>
            <a:rPr lang="en-US"/>
            <a:t>Post-Camp</a:t>
          </a:r>
        </a:p>
      </dgm:t>
    </dgm:pt>
    <dgm:pt modelId="{5D15489F-6D4A-48AD-BF4F-7BF7250424CA}" type="parTrans" cxnId="{5D4160D0-3FAA-408F-BF6A-FA85C7F35D63}">
      <dgm:prSet/>
      <dgm:spPr/>
      <dgm:t>
        <a:bodyPr/>
        <a:lstStyle/>
        <a:p>
          <a:endParaRPr lang="en-US"/>
        </a:p>
      </dgm:t>
    </dgm:pt>
    <dgm:pt modelId="{FCC22E4D-ACB5-4DE5-8843-8C195BC04F62}" type="sibTrans" cxnId="{5D4160D0-3FAA-408F-BF6A-FA85C7F35D63}">
      <dgm:prSet/>
      <dgm:spPr/>
      <dgm:t>
        <a:bodyPr/>
        <a:lstStyle/>
        <a:p>
          <a:endParaRPr lang="en-US"/>
        </a:p>
      </dgm:t>
    </dgm:pt>
    <dgm:pt modelId="{9CB21BFF-B574-458E-91B7-39D2B7784339}">
      <dgm:prSet phldrT="[Text]"/>
      <dgm:spPr/>
      <dgm:t>
        <a:bodyPr/>
        <a:lstStyle/>
        <a:p>
          <a:r>
            <a:rPr lang="en-US"/>
            <a:t>NCAP Council Review</a:t>
          </a:r>
        </a:p>
      </dgm:t>
    </dgm:pt>
    <dgm:pt modelId="{227A4532-6CF9-45A0-9C8F-994FFB356646}" type="parTrans" cxnId="{B6318857-D4B3-419B-BA94-F378787E0F7E}">
      <dgm:prSet/>
      <dgm:spPr/>
      <dgm:t>
        <a:bodyPr/>
        <a:lstStyle/>
        <a:p>
          <a:endParaRPr lang="en-US"/>
        </a:p>
      </dgm:t>
    </dgm:pt>
    <dgm:pt modelId="{5CC53DAB-3E22-4B64-9296-0F5BC31E7CBD}" type="sibTrans" cxnId="{B6318857-D4B3-419B-BA94-F378787E0F7E}">
      <dgm:prSet/>
      <dgm:spPr/>
      <dgm:t>
        <a:bodyPr/>
        <a:lstStyle/>
        <a:p>
          <a:endParaRPr lang="en-US"/>
        </a:p>
      </dgm:t>
    </dgm:pt>
    <dgm:pt modelId="{AEB6CBFF-D35E-4A83-8321-263D2DE50CD8}" type="pres">
      <dgm:prSet presAssocID="{9546A3ED-435D-4BB6-9840-0BDF22B54F71}" presName="Name0" presStyleCnt="0">
        <dgm:presLayoutVars>
          <dgm:dir/>
          <dgm:resizeHandles val="exact"/>
        </dgm:presLayoutVars>
      </dgm:prSet>
      <dgm:spPr/>
    </dgm:pt>
    <dgm:pt modelId="{833EA106-AFF6-4423-8DD0-2A1395F3B61F}" type="pres">
      <dgm:prSet presAssocID="{AE332875-C519-435C-B4B2-8E4F6473B49E}" presName="node" presStyleLbl="node1" presStyleIdx="0" presStyleCnt="5">
        <dgm:presLayoutVars>
          <dgm:bulletEnabled val="1"/>
        </dgm:presLayoutVars>
      </dgm:prSet>
      <dgm:spPr/>
    </dgm:pt>
    <dgm:pt modelId="{A147040E-EC75-48C5-8769-FF4B7CEFC0D8}" type="pres">
      <dgm:prSet presAssocID="{63552D3A-C0D8-4B36-98C6-FBFA65AFE29D}" presName="sibTrans" presStyleLbl="sibTrans1D1" presStyleIdx="0" presStyleCnt="4"/>
      <dgm:spPr/>
    </dgm:pt>
    <dgm:pt modelId="{3BA176BC-74E4-4432-97C3-E67AF52F45D2}" type="pres">
      <dgm:prSet presAssocID="{63552D3A-C0D8-4B36-98C6-FBFA65AFE29D}" presName="connectorText" presStyleLbl="sibTrans1D1" presStyleIdx="0" presStyleCnt="4"/>
      <dgm:spPr/>
    </dgm:pt>
    <dgm:pt modelId="{3C527696-46F8-4C9D-B06E-7C83358D9416}" type="pres">
      <dgm:prSet presAssocID="{A4AF916B-457A-4A4E-8B8E-ADDECE3C8B5D}" presName="node" presStyleLbl="node1" presStyleIdx="1" presStyleCnt="5">
        <dgm:presLayoutVars>
          <dgm:bulletEnabled val="1"/>
        </dgm:presLayoutVars>
      </dgm:prSet>
      <dgm:spPr/>
    </dgm:pt>
    <dgm:pt modelId="{3487F745-308E-45A0-8135-58F5253B9F16}" type="pres">
      <dgm:prSet presAssocID="{B1E04FD6-9B0B-4027-8701-068B09674A73}" presName="sibTrans" presStyleLbl="sibTrans1D1" presStyleIdx="1" presStyleCnt="4"/>
      <dgm:spPr/>
    </dgm:pt>
    <dgm:pt modelId="{801E16C2-EE2B-4F48-87FC-E89E1338F8E9}" type="pres">
      <dgm:prSet presAssocID="{B1E04FD6-9B0B-4027-8701-068B09674A73}" presName="connectorText" presStyleLbl="sibTrans1D1" presStyleIdx="1" presStyleCnt="4"/>
      <dgm:spPr/>
    </dgm:pt>
    <dgm:pt modelId="{FBCC1749-EE7F-4469-9973-16A077F8B597}" type="pres">
      <dgm:prSet presAssocID="{7AA529DA-111D-4AD1-A9B4-2A059376EA62}" presName="node" presStyleLbl="node1" presStyleIdx="2" presStyleCnt="5">
        <dgm:presLayoutVars>
          <dgm:bulletEnabled val="1"/>
        </dgm:presLayoutVars>
      </dgm:prSet>
      <dgm:spPr/>
    </dgm:pt>
    <dgm:pt modelId="{49DEADA9-F163-4940-BA4A-275C9F6B579C}" type="pres">
      <dgm:prSet presAssocID="{01A2FB2E-C606-4573-B611-9793A5EB42ED}" presName="sibTrans" presStyleLbl="sibTrans1D1" presStyleIdx="2" presStyleCnt="4"/>
      <dgm:spPr/>
    </dgm:pt>
    <dgm:pt modelId="{51D5D2F1-FC02-44A0-80E7-FF7245538B33}" type="pres">
      <dgm:prSet presAssocID="{01A2FB2E-C606-4573-B611-9793A5EB42ED}" presName="connectorText" presStyleLbl="sibTrans1D1" presStyleIdx="2" presStyleCnt="4"/>
      <dgm:spPr/>
    </dgm:pt>
    <dgm:pt modelId="{C8DA24DC-2A23-43D1-9455-6915AB8E8E86}" type="pres">
      <dgm:prSet presAssocID="{E7F2A50A-AE10-48C4-BA15-EBF5792CB4B0}" presName="node" presStyleLbl="node1" presStyleIdx="3" presStyleCnt="5">
        <dgm:presLayoutVars>
          <dgm:bulletEnabled val="1"/>
        </dgm:presLayoutVars>
      </dgm:prSet>
      <dgm:spPr/>
    </dgm:pt>
    <dgm:pt modelId="{6B76113C-CD89-451F-92D4-C6AB2AE8290E}" type="pres">
      <dgm:prSet presAssocID="{FCC22E4D-ACB5-4DE5-8843-8C195BC04F62}" presName="sibTrans" presStyleLbl="sibTrans1D1" presStyleIdx="3" presStyleCnt="4"/>
      <dgm:spPr/>
    </dgm:pt>
    <dgm:pt modelId="{B0D1F039-E6DE-4E26-BE2C-F0A3B14912DB}" type="pres">
      <dgm:prSet presAssocID="{FCC22E4D-ACB5-4DE5-8843-8C195BC04F62}" presName="connectorText" presStyleLbl="sibTrans1D1" presStyleIdx="3" presStyleCnt="4"/>
      <dgm:spPr/>
    </dgm:pt>
    <dgm:pt modelId="{C061682A-88C6-4A7D-B383-79D506C1394A}" type="pres">
      <dgm:prSet presAssocID="{9CB21BFF-B574-458E-91B7-39D2B7784339}" presName="node" presStyleLbl="node1" presStyleIdx="4" presStyleCnt="5">
        <dgm:presLayoutVars>
          <dgm:bulletEnabled val="1"/>
        </dgm:presLayoutVars>
      </dgm:prSet>
      <dgm:spPr/>
    </dgm:pt>
  </dgm:ptLst>
  <dgm:cxnLst>
    <dgm:cxn modelId="{00721204-A7F1-4F1D-826B-A88A28B1997C}" type="presOf" srcId="{7AA529DA-111D-4AD1-A9B4-2A059376EA62}" destId="{FBCC1749-EE7F-4469-9973-16A077F8B597}" srcOrd="0" destOrd="0" presId="urn:microsoft.com/office/officeart/2005/8/layout/bProcess3"/>
    <dgm:cxn modelId="{7D073D24-7692-4429-B51D-A3F4813EBE7B}" type="presOf" srcId="{9546A3ED-435D-4BB6-9840-0BDF22B54F71}" destId="{AEB6CBFF-D35E-4A83-8321-263D2DE50CD8}" srcOrd="0" destOrd="0" presId="urn:microsoft.com/office/officeart/2005/8/layout/bProcess3"/>
    <dgm:cxn modelId="{2F306935-1BA4-4A6A-8EAB-7CFCED1DF59F}" type="presOf" srcId="{FCC22E4D-ACB5-4DE5-8843-8C195BC04F62}" destId="{B0D1F039-E6DE-4E26-BE2C-F0A3B14912DB}" srcOrd="1" destOrd="0" presId="urn:microsoft.com/office/officeart/2005/8/layout/bProcess3"/>
    <dgm:cxn modelId="{843E7D37-1BE0-45A3-BBF9-67312C2D9CB9}" srcId="{9546A3ED-435D-4BB6-9840-0BDF22B54F71}" destId="{AE332875-C519-435C-B4B2-8E4F6473B49E}" srcOrd="0" destOrd="0" parTransId="{86C068DD-504C-465B-A82D-DB0A6AD98AD1}" sibTransId="{63552D3A-C0D8-4B36-98C6-FBFA65AFE29D}"/>
    <dgm:cxn modelId="{98208938-A10A-4FC1-A934-4F8126D41F60}" type="presOf" srcId="{B1E04FD6-9B0B-4027-8701-068B09674A73}" destId="{3487F745-308E-45A0-8135-58F5253B9F16}" srcOrd="0" destOrd="0" presId="urn:microsoft.com/office/officeart/2005/8/layout/bProcess3"/>
    <dgm:cxn modelId="{AD048341-B8A5-4E9C-B95E-40D026410E4D}" type="presOf" srcId="{63552D3A-C0D8-4B36-98C6-FBFA65AFE29D}" destId="{3BA176BC-74E4-4432-97C3-E67AF52F45D2}" srcOrd="1" destOrd="0" presId="urn:microsoft.com/office/officeart/2005/8/layout/bProcess3"/>
    <dgm:cxn modelId="{2D5C4C4B-2101-4076-B33A-48B2B0E87848}" type="presOf" srcId="{A4AF916B-457A-4A4E-8B8E-ADDECE3C8B5D}" destId="{3C527696-46F8-4C9D-B06E-7C83358D9416}" srcOrd="0" destOrd="0" presId="urn:microsoft.com/office/officeart/2005/8/layout/bProcess3"/>
    <dgm:cxn modelId="{4570D04D-25D9-47D9-B049-DAED1CDAE3E4}" type="presOf" srcId="{AE332875-C519-435C-B4B2-8E4F6473B49E}" destId="{833EA106-AFF6-4423-8DD0-2A1395F3B61F}" srcOrd="0" destOrd="0" presId="urn:microsoft.com/office/officeart/2005/8/layout/bProcess3"/>
    <dgm:cxn modelId="{B6318857-D4B3-419B-BA94-F378787E0F7E}" srcId="{9546A3ED-435D-4BB6-9840-0BDF22B54F71}" destId="{9CB21BFF-B574-458E-91B7-39D2B7784339}" srcOrd="4" destOrd="0" parTransId="{227A4532-6CF9-45A0-9C8F-994FFB356646}" sibTransId="{5CC53DAB-3E22-4B64-9296-0F5BC31E7CBD}"/>
    <dgm:cxn modelId="{9240FD7C-FD37-4E1E-8033-FDBC0C68883F}" type="presOf" srcId="{FCC22E4D-ACB5-4DE5-8843-8C195BC04F62}" destId="{6B76113C-CD89-451F-92D4-C6AB2AE8290E}" srcOrd="0" destOrd="0" presId="urn:microsoft.com/office/officeart/2005/8/layout/bProcess3"/>
    <dgm:cxn modelId="{912DB57F-D767-4634-94C2-C96B7578BE90}" type="presOf" srcId="{01A2FB2E-C606-4573-B611-9793A5EB42ED}" destId="{51D5D2F1-FC02-44A0-80E7-FF7245538B33}" srcOrd="1" destOrd="0" presId="urn:microsoft.com/office/officeart/2005/8/layout/bProcess3"/>
    <dgm:cxn modelId="{9444CA93-E06F-422D-A4B1-1E6830C5C57C}" type="presOf" srcId="{63552D3A-C0D8-4B36-98C6-FBFA65AFE29D}" destId="{A147040E-EC75-48C5-8769-FF4B7CEFC0D8}" srcOrd="0" destOrd="0" presId="urn:microsoft.com/office/officeart/2005/8/layout/bProcess3"/>
    <dgm:cxn modelId="{1B4286AA-0F81-4F21-8DD7-37F30955229D}" type="presOf" srcId="{E7F2A50A-AE10-48C4-BA15-EBF5792CB4B0}" destId="{C8DA24DC-2A23-43D1-9455-6915AB8E8E86}" srcOrd="0" destOrd="0" presId="urn:microsoft.com/office/officeart/2005/8/layout/bProcess3"/>
    <dgm:cxn modelId="{130152B6-019B-43A9-8D60-6CEA5B07DE82}" srcId="{9546A3ED-435D-4BB6-9840-0BDF22B54F71}" destId="{7AA529DA-111D-4AD1-A9B4-2A059376EA62}" srcOrd="2" destOrd="0" parTransId="{93B9916B-2579-46F4-9EB1-B63762F14660}" sibTransId="{01A2FB2E-C606-4573-B611-9793A5EB42ED}"/>
    <dgm:cxn modelId="{7DE954BA-44C8-4E27-AFCA-3DA6D4DF1F14}" type="presOf" srcId="{01A2FB2E-C606-4573-B611-9793A5EB42ED}" destId="{49DEADA9-F163-4940-BA4A-275C9F6B579C}" srcOrd="0" destOrd="0" presId="urn:microsoft.com/office/officeart/2005/8/layout/bProcess3"/>
    <dgm:cxn modelId="{4CC7DCBD-E45D-4D43-B12E-964D6AC5B6B5}" type="presOf" srcId="{B1E04FD6-9B0B-4027-8701-068B09674A73}" destId="{801E16C2-EE2B-4F48-87FC-E89E1338F8E9}" srcOrd="1" destOrd="0" presId="urn:microsoft.com/office/officeart/2005/8/layout/bProcess3"/>
    <dgm:cxn modelId="{5D4160D0-3FAA-408F-BF6A-FA85C7F35D63}" srcId="{9546A3ED-435D-4BB6-9840-0BDF22B54F71}" destId="{E7F2A50A-AE10-48C4-BA15-EBF5792CB4B0}" srcOrd="3" destOrd="0" parTransId="{5D15489F-6D4A-48AD-BF4F-7BF7250424CA}" sibTransId="{FCC22E4D-ACB5-4DE5-8843-8C195BC04F62}"/>
    <dgm:cxn modelId="{189A0ADE-1B69-4E1A-86E8-F6476F53EF6B}" type="presOf" srcId="{9CB21BFF-B574-458E-91B7-39D2B7784339}" destId="{C061682A-88C6-4A7D-B383-79D506C1394A}" srcOrd="0" destOrd="0" presId="urn:microsoft.com/office/officeart/2005/8/layout/bProcess3"/>
    <dgm:cxn modelId="{B922B8FC-CACE-479A-9556-6E97CB29A2E7}" srcId="{9546A3ED-435D-4BB6-9840-0BDF22B54F71}" destId="{A4AF916B-457A-4A4E-8B8E-ADDECE3C8B5D}" srcOrd="1" destOrd="0" parTransId="{466EFBC9-6400-4F79-BE42-56F689AD8F4E}" sibTransId="{B1E04FD6-9B0B-4027-8701-068B09674A73}"/>
    <dgm:cxn modelId="{902928F2-A662-4AF4-AABE-48CFC8123CC1}" type="presParOf" srcId="{AEB6CBFF-D35E-4A83-8321-263D2DE50CD8}" destId="{833EA106-AFF6-4423-8DD0-2A1395F3B61F}" srcOrd="0" destOrd="0" presId="urn:microsoft.com/office/officeart/2005/8/layout/bProcess3"/>
    <dgm:cxn modelId="{A9199D75-3F28-4C94-9998-40E619E31733}" type="presParOf" srcId="{AEB6CBFF-D35E-4A83-8321-263D2DE50CD8}" destId="{A147040E-EC75-48C5-8769-FF4B7CEFC0D8}" srcOrd="1" destOrd="0" presId="urn:microsoft.com/office/officeart/2005/8/layout/bProcess3"/>
    <dgm:cxn modelId="{E3DF51EB-B146-4218-8692-A704E0982901}" type="presParOf" srcId="{A147040E-EC75-48C5-8769-FF4B7CEFC0D8}" destId="{3BA176BC-74E4-4432-97C3-E67AF52F45D2}" srcOrd="0" destOrd="0" presId="urn:microsoft.com/office/officeart/2005/8/layout/bProcess3"/>
    <dgm:cxn modelId="{20CED125-7F51-4A9B-A9D3-9DAE46F440AD}" type="presParOf" srcId="{AEB6CBFF-D35E-4A83-8321-263D2DE50CD8}" destId="{3C527696-46F8-4C9D-B06E-7C83358D9416}" srcOrd="2" destOrd="0" presId="urn:microsoft.com/office/officeart/2005/8/layout/bProcess3"/>
    <dgm:cxn modelId="{AB31C358-AC28-4E04-936F-B38E4B31C6F1}" type="presParOf" srcId="{AEB6CBFF-D35E-4A83-8321-263D2DE50CD8}" destId="{3487F745-308E-45A0-8135-58F5253B9F16}" srcOrd="3" destOrd="0" presId="urn:microsoft.com/office/officeart/2005/8/layout/bProcess3"/>
    <dgm:cxn modelId="{1F433E02-BF01-4009-B29F-B62B6EF0E851}" type="presParOf" srcId="{3487F745-308E-45A0-8135-58F5253B9F16}" destId="{801E16C2-EE2B-4F48-87FC-E89E1338F8E9}" srcOrd="0" destOrd="0" presId="urn:microsoft.com/office/officeart/2005/8/layout/bProcess3"/>
    <dgm:cxn modelId="{50EC7C57-27C8-4CEE-A640-5C1115F91DB5}" type="presParOf" srcId="{AEB6CBFF-D35E-4A83-8321-263D2DE50CD8}" destId="{FBCC1749-EE7F-4469-9973-16A077F8B597}" srcOrd="4" destOrd="0" presId="urn:microsoft.com/office/officeart/2005/8/layout/bProcess3"/>
    <dgm:cxn modelId="{39413FB0-8507-4378-819C-D1A1383B8D21}" type="presParOf" srcId="{AEB6CBFF-D35E-4A83-8321-263D2DE50CD8}" destId="{49DEADA9-F163-4940-BA4A-275C9F6B579C}" srcOrd="5" destOrd="0" presId="urn:microsoft.com/office/officeart/2005/8/layout/bProcess3"/>
    <dgm:cxn modelId="{8DB5F434-25B9-4A20-8961-9424C3819E06}" type="presParOf" srcId="{49DEADA9-F163-4940-BA4A-275C9F6B579C}" destId="{51D5D2F1-FC02-44A0-80E7-FF7245538B33}" srcOrd="0" destOrd="0" presId="urn:microsoft.com/office/officeart/2005/8/layout/bProcess3"/>
    <dgm:cxn modelId="{C8F32CB7-385C-4440-9437-3ED8D8D8A087}" type="presParOf" srcId="{AEB6CBFF-D35E-4A83-8321-263D2DE50CD8}" destId="{C8DA24DC-2A23-43D1-9455-6915AB8E8E86}" srcOrd="6" destOrd="0" presId="urn:microsoft.com/office/officeart/2005/8/layout/bProcess3"/>
    <dgm:cxn modelId="{D7D2810C-B398-4019-A256-C4C05900121D}" type="presParOf" srcId="{AEB6CBFF-D35E-4A83-8321-263D2DE50CD8}" destId="{6B76113C-CD89-451F-92D4-C6AB2AE8290E}" srcOrd="7" destOrd="0" presId="urn:microsoft.com/office/officeart/2005/8/layout/bProcess3"/>
    <dgm:cxn modelId="{2D26782A-0271-4338-B14D-DCB2CA1E1D73}" type="presParOf" srcId="{6B76113C-CD89-451F-92D4-C6AB2AE8290E}" destId="{B0D1F039-E6DE-4E26-BE2C-F0A3B14912DB}" srcOrd="0" destOrd="0" presId="urn:microsoft.com/office/officeart/2005/8/layout/bProcess3"/>
    <dgm:cxn modelId="{60935383-EFC4-4B2F-9BA7-53B7C3A2A1A8}" type="presParOf" srcId="{AEB6CBFF-D35E-4A83-8321-263D2DE50CD8}" destId="{C061682A-88C6-4A7D-B383-79D506C1394A}"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F025F-D97E-482D-A8E5-A2D61044744E}">
      <dsp:nvSpPr>
        <dsp:cNvPr id="0" name=""/>
        <dsp:cNvSpPr/>
      </dsp:nvSpPr>
      <dsp:spPr>
        <a:xfrm>
          <a:off x="14736375" y="4574359"/>
          <a:ext cx="124488" cy="1220247"/>
        </a:xfrm>
        <a:custGeom>
          <a:avLst/>
          <a:gdLst/>
          <a:ahLst/>
          <a:cxnLst/>
          <a:rect l="0" t="0" r="0" b="0"/>
          <a:pathLst>
            <a:path>
              <a:moveTo>
                <a:pt x="0" y="0"/>
              </a:moveTo>
              <a:lnTo>
                <a:pt x="0" y="1220247"/>
              </a:lnTo>
              <a:lnTo>
                <a:pt x="124488" y="122024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B9373C-8E04-433C-AF4B-CF3F4466EBE2}">
      <dsp:nvSpPr>
        <dsp:cNvPr id="0" name=""/>
        <dsp:cNvSpPr/>
      </dsp:nvSpPr>
      <dsp:spPr>
        <a:xfrm>
          <a:off x="12274090" y="2866122"/>
          <a:ext cx="1100452" cy="1121528"/>
        </a:xfrm>
        <a:custGeom>
          <a:avLst/>
          <a:gdLst/>
          <a:ahLst/>
          <a:cxnLst/>
          <a:rect l="0" t="0" r="0" b="0"/>
          <a:pathLst>
            <a:path>
              <a:moveTo>
                <a:pt x="0" y="0"/>
              </a:moveTo>
              <a:lnTo>
                <a:pt x="0" y="1121528"/>
              </a:lnTo>
              <a:lnTo>
                <a:pt x="1100452" y="11215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A982C-11AC-4EC2-8BB4-29249A3B0A66}">
      <dsp:nvSpPr>
        <dsp:cNvPr id="0" name=""/>
        <dsp:cNvSpPr/>
      </dsp:nvSpPr>
      <dsp:spPr>
        <a:xfrm>
          <a:off x="11346340" y="6640535"/>
          <a:ext cx="200114" cy="1270200"/>
        </a:xfrm>
        <a:custGeom>
          <a:avLst/>
          <a:gdLst/>
          <a:ahLst/>
          <a:cxnLst/>
          <a:rect l="0" t="0" r="0" b="0"/>
          <a:pathLst>
            <a:path>
              <a:moveTo>
                <a:pt x="0" y="0"/>
              </a:moveTo>
              <a:lnTo>
                <a:pt x="0" y="1270200"/>
              </a:lnTo>
              <a:lnTo>
                <a:pt x="200114" y="127020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715F1-1D76-4395-9CE9-B2AF6540E63D}">
      <dsp:nvSpPr>
        <dsp:cNvPr id="0" name=""/>
        <dsp:cNvSpPr/>
      </dsp:nvSpPr>
      <dsp:spPr>
        <a:xfrm>
          <a:off x="12228370" y="2866122"/>
          <a:ext cx="91440" cy="2600995"/>
        </a:xfrm>
        <a:custGeom>
          <a:avLst/>
          <a:gdLst/>
          <a:ahLst/>
          <a:cxnLst/>
          <a:rect l="0" t="0" r="0" b="0"/>
          <a:pathLst>
            <a:path>
              <a:moveTo>
                <a:pt x="45720" y="0"/>
              </a:moveTo>
              <a:lnTo>
                <a:pt x="45720" y="2354578"/>
              </a:lnTo>
              <a:lnTo>
                <a:pt x="56703" y="2354578"/>
              </a:lnTo>
              <a:lnTo>
                <a:pt x="56703" y="26009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9DCDFA-C7C4-4819-BDBC-8DCE9BE3DA42}">
      <dsp:nvSpPr>
        <dsp:cNvPr id="0" name=""/>
        <dsp:cNvSpPr/>
      </dsp:nvSpPr>
      <dsp:spPr>
        <a:xfrm>
          <a:off x="9389314" y="1176578"/>
          <a:ext cx="1381370" cy="1072890"/>
        </a:xfrm>
        <a:custGeom>
          <a:avLst/>
          <a:gdLst/>
          <a:ahLst/>
          <a:cxnLst/>
          <a:rect l="0" t="0" r="0" b="0"/>
          <a:pathLst>
            <a:path>
              <a:moveTo>
                <a:pt x="0" y="0"/>
              </a:moveTo>
              <a:lnTo>
                <a:pt x="0" y="1072890"/>
              </a:lnTo>
              <a:lnTo>
                <a:pt x="1381370" y="10728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A44BB9-60E4-44FD-B355-01EAAF9FEC59}">
      <dsp:nvSpPr>
        <dsp:cNvPr id="0" name=""/>
        <dsp:cNvSpPr/>
      </dsp:nvSpPr>
      <dsp:spPr>
        <a:xfrm>
          <a:off x="3159973" y="4519865"/>
          <a:ext cx="236993" cy="1180292"/>
        </a:xfrm>
        <a:custGeom>
          <a:avLst/>
          <a:gdLst/>
          <a:ahLst/>
          <a:cxnLst/>
          <a:rect l="0" t="0" r="0" b="0"/>
          <a:pathLst>
            <a:path>
              <a:moveTo>
                <a:pt x="236993" y="0"/>
              </a:moveTo>
              <a:lnTo>
                <a:pt x="236993" y="1180292"/>
              </a:lnTo>
              <a:lnTo>
                <a:pt x="0" y="1180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2DAC35-34E1-4BF9-8429-27C3F1564851}">
      <dsp:nvSpPr>
        <dsp:cNvPr id="0" name=""/>
        <dsp:cNvSpPr/>
      </dsp:nvSpPr>
      <dsp:spPr>
        <a:xfrm>
          <a:off x="4767013" y="2842830"/>
          <a:ext cx="1634218" cy="1084935"/>
        </a:xfrm>
        <a:custGeom>
          <a:avLst/>
          <a:gdLst/>
          <a:ahLst/>
          <a:cxnLst/>
          <a:rect l="0" t="0" r="0" b="0"/>
          <a:pathLst>
            <a:path>
              <a:moveTo>
                <a:pt x="1634218" y="0"/>
              </a:moveTo>
              <a:lnTo>
                <a:pt x="1634218" y="1084935"/>
              </a:lnTo>
              <a:lnTo>
                <a:pt x="0" y="10849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C5A632-D180-453D-AAFD-66BC15EC5B6A}">
      <dsp:nvSpPr>
        <dsp:cNvPr id="0" name=""/>
        <dsp:cNvSpPr/>
      </dsp:nvSpPr>
      <dsp:spPr>
        <a:xfrm>
          <a:off x="5462498" y="6500264"/>
          <a:ext cx="183006" cy="1295369"/>
        </a:xfrm>
        <a:custGeom>
          <a:avLst/>
          <a:gdLst/>
          <a:ahLst/>
          <a:cxnLst/>
          <a:rect l="0" t="0" r="0" b="0"/>
          <a:pathLst>
            <a:path>
              <a:moveTo>
                <a:pt x="0" y="0"/>
              </a:moveTo>
              <a:lnTo>
                <a:pt x="0" y="1295369"/>
              </a:lnTo>
              <a:lnTo>
                <a:pt x="183006" y="12953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5C351-E60C-49BE-8AA4-D042B88F474C}">
      <dsp:nvSpPr>
        <dsp:cNvPr id="0" name=""/>
        <dsp:cNvSpPr/>
      </dsp:nvSpPr>
      <dsp:spPr>
        <a:xfrm>
          <a:off x="6355512" y="2842830"/>
          <a:ext cx="91440" cy="2484017"/>
        </a:xfrm>
        <a:custGeom>
          <a:avLst/>
          <a:gdLst/>
          <a:ahLst/>
          <a:cxnLst/>
          <a:rect l="0" t="0" r="0" b="0"/>
          <a:pathLst>
            <a:path>
              <a:moveTo>
                <a:pt x="45720" y="0"/>
              </a:moveTo>
              <a:lnTo>
                <a:pt x="45720" y="248401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B0315-E41B-43B3-93DF-A927011402BB}">
      <dsp:nvSpPr>
        <dsp:cNvPr id="0" name=""/>
        <dsp:cNvSpPr/>
      </dsp:nvSpPr>
      <dsp:spPr>
        <a:xfrm>
          <a:off x="7574648" y="1176578"/>
          <a:ext cx="1814665" cy="1079543"/>
        </a:xfrm>
        <a:custGeom>
          <a:avLst/>
          <a:gdLst/>
          <a:ahLst/>
          <a:cxnLst/>
          <a:rect l="0" t="0" r="0" b="0"/>
          <a:pathLst>
            <a:path>
              <a:moveTo>
                <a:pt x="1814665" y="0"/>
              </a:moveTo>
              <a:lnTo>
                <a:pt x="1814665" y="1079543"/>
              </a:lnTo>
              <a:lnTo>
                <a:pt x="0" y="1079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E3CB60-A80D-46FD-A703-7D90AB02FCE5}">
      <dsp:nvSpPr>
        <dsp:cNvPr id="0" name=""/>
        <dsp:cNvSpPr/>
      </dsp:nvSpPr>
      <dsp:spPr>
        <a:xfrm>
          <a:off x="8215897" y="3161"/>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Overnight</a:t>
          </a:r>
        </a:p>
      </dsp:txBody>
      <dsp:txXfrm>
        <a:off x="8215897" y="3161"/>
        <a:ext cx="2346833" cy="1173416"/>
      </dsp:txXfrm>
    </dsp:sp>
    <dsp:sp modelId="{7810E824-286E-429A-A84B-7600B78A24EB}">
      <dsp:nvSpPr>
        <dsp:cNvPr id="0" name=""/>
        <dsp:cNvSpPr/>
      </dsp:nvSpPr>
      <dsp:spPr>
        <a:xfrm>
          <a:off x="5227815" y="1669413"/>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1-3 nights</a:t>
          </a:r>
        </a:p>
      </dsp:txBody>
      <dsp:txXfrm>
        <a:off x="5227815" y="1669413"/>
        <a:ext cx="2346833" cy="1173416"/>
      </dsp:txXfrm>
    </dsp:sp>
    <dsp:sp modelId="{37649C44-90D1-49DB-8D7C-3E775397B2B5}">
      <dsp:nvSpPr>
        <dsp:cNvPr id="0" name=""/>
        <dsp:cNvSpPr/>
      </dsp:nvSpPr>
      <dsp:spPr>
        <a:xfrm>
          <a:off x="5227815" y="5326848"/>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Unit operated </a:t>
          </a:r>
        </a:p>
      </dsp:txBody>
      <dsp:txXfrm>
        <a:off x="5227815" y="5326848"/>
        <a:ext cx="2346833" cy="1173416"/>
      </dsp:txXfrm>
    </dsp:sp>
    <dsp:sp modelId="{0DB7FD86-1C72-48B2-BEB6-BA131740F506}">
      <dsp:nvSpPr>
        <dsp:cNvPr id="0" name=""/>
        <dsp:cNvSpPr/>
      </dsp:nvSpPr>
      <dsp:spPr>
        <a:xfrm>
          <a:off x="5645504" y="7089672"/>
          <a:ext cx="3328373" cy="14119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Follow the Program Materials and Guide to Safe Scouting</a:t>
          </a:r>
        </a:p>
      </dsp:txBody>
      <dsp:txXfrm>
        <a:off x="5645504" y="7089672"/>
        <a:ext cx="3328373" cy="1411925"/>
      </dsp:txXfrm>
    </dsp:sp>
    <dsp:sp modelId="{66EAC335-82A3-4A69-94E1-E4A6F26C0348}">
      <dsp:nvSpPr>
        <dsp:cNvPr id="0" name=""/>
        <dsp:cNvSpPr/>
      </dsp:nvSpPr>
      <dsp:spPr>
        <a:xfrm>
          <a:off x="2026921" y="3335665"/>
          <a:ext cx="2740092" cy="11842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Council operated program, staff or food?</a:t>
          </a:r>
        </a:p>
      </dsp:txBody>
      <dsp:txXfrm>
        <a:off x="2026921" y="3335665"/>
        <a:ext cx="2740092" cy="1184200"/>
      </dsp:txXfrm>
    </dsp:sp>
    <dsp:sp modelId="{1506DA26-E061-4BD1-BACB-DF066FBE0E00}">
      <dsp:nvSpPr>
        <dsp:cNvPr id="0" name=""/>
        <dsp:cNvSpPr/>
      </dsp:nvSpPr>
      <dsp:spPr>
        <a:xfrm>
          <a:off x="813140" y="5113450"/>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This is a short-term camp</a:t>
          </a:r>
        </a:p>
      </dsp:txBody>
      <dsp:txXfrm>
        <a:off x="813140" y="5113450"/>
        <a:ext cx="2346833" cy="1173416"/>
      </dsp:txXfrm>
    </dsp:sp>
    <dsp:sp modelId="{F4B947B2-4E6B-45BA-9CE2-1865919E768A}">
      <dsp:nvSpPr>
        <dsp:cNvPr id="0" name=""/>
        <dsp:cNvSpPr/>
      </dsp:nvSpPr>
      <dsp:spPr>
        <a:xfrm>
          <a:off x="10770685" y="1632814"/>
          <a:ext cx="3006810" cy="12333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4 or more nights</a:t>
          </a:r>
        </a:p>
      </dsp:txBody>
      <dsp:txXfrm>
        <a:off x="10770685" y="1632814"/>
        <a:ext cx="3006810" cy="1233307"/>
      </dsp:txXfrm>
    </dsp:sp>
    <dsp:sp modelId="{2FFE5D29-0ECB-40C4-AD44-A55BB335EB78}">
      <dsp:nvSpPr>
        <dsp:cNvPr id="0" name=""/>
        <dsp:cNvSpPr/>
      </dsp:nvSpPr>
      <dsp:spPr>
        <a:xfrm>
          <a:off x="11111656" y="5467118"/>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Unit operated</a:t>
          </a:r>
        </a:p>
      </dsp:txBody>
      <dsp:txXfrm>
        <a:off x="11111656" y="5467118"/>
        <a:ext cx="2346833" cy="1173416"/>
      </dsp:txXfrm>
    </dsp:sp>
    <dsp:sp modelId="{116B2AC0-7493-4550-AFEF-48305682F4BE}">
      <dsp:nvSpPr>
        <dsp:cNvPr id="0" name=""/>
        <dsp:cNvSpPr/>
      </dsp:nvSpPr>
      <dsp:spPr>
        <a:xfrm>
          <a:off x="11546454" y="7122727"/>
          <a:ext cx="2848422" cy="15760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Follow the Program Materials and  Guide to Safe Scouting</a:t>
          </a:r>
        </a:p>
      </dsp:txBody>
      <dsp:txXfrm>
        <a:off x="11546454" y="7122727"/>
        <a:ext cx="2848422" cy="1576016"/>
      </dsp:txXfrm>
    </dsp:sp>
    <dsp:sp modelId="{61785FF7-42F9-428F-926C-F766BEF20AD0}">
      <dsp:nvSpPr>
        <dsp:cNvPr id="0" name=""/>
        <dsp:cNvSpPr/>
      </dsp:nvSpPr>
      <dsp:spPr>
        <a:xfrm>
          <a:off x="13374542" y="3400942"/>
          <a:ext cx="2723664"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Council operated program, staff or food</a:t>
          </a:r>
        </a:p>
      </dsp:txBody>
      <dsp:txXfrm>
        <a:off x="13374542" y="3400942"/>
        <a:ext cx="2723664" cy="1173416"/>
      </dsp:txXfrm>
    </dsp:sp>
    <dsp:sp modelId="{0AC658F2-512C-4A23-BCAA-4272791129B2}">
      <dsp:nvSpPr>
        <dsp:cNvPr id="0" name=""/>
        <dsp:cNvSpPr/>
      </dsp:nvSpPr>
      <dsp:spPr>
        <a:xfrm>
          <a:off x="14860864" y="5207898"/>
          <a:ext cx="2346833" cy="1173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t>This is a long-term camp</a:t>
          </a:r>
        </a:p>
      </dsp:txBody>
      <dsp:txXfrm>
        <a:off x="14860864" y="5207898"/>
        <a:ext cx="2346833" cy="1173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 “Assessment”</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7040E-EC75-48C5-8769-FF4B7CEFC0D8}">
      <dsp:nvSpPr>
        <dsp:cNvPr id="0" name=""/>
        <dsp:cNvSpPr/>
      </dsp:nvSpPr>
      <dsp:spPr>
        <a:xfrm>
          <a:off x="458788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2159061"/>
        <a:ext cx="52641" cy="10528"/>
      </dsp:txXfrm>
    </dsp:sp>
    <dsp:sp modelId="{833EA106-AFF6-4423-8DD0-2A1395F3B61F}">
      <dsp:nvSpPr>
        <dsp:cNvPr id="0" name=""/>
        <dsp:cNvSpPr/>
      </dsp:nvSpPr>
      <dsp:spPr>
        <a:xfrm>
          <a:off x="1216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Pre-Camp</a:t>
          </a:r>
        </a:p>
      </dsp:txBody>
      <dsp:txXfrm>
        <a:off x="12160" y="791066"/>
        <a:ext cx="4577528" cy="2746517"/>
      </dsp:txXfrm>
    </dsp:sp>
    <dsp:sp modelId="{3487F745-308E-45A0-8135-58F5253B9F16}">
      <dsp:nvSpPr>
        <dsp:cNvPr id="0" name=""/>
        <dsp:cNvSpPr/>
      </dsp:nvSpPr>
      <dsp:spPr>
        <a:xfrm>
          <a:off x="10218249" y="2118605"/>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03044" y="2159061"/>
        <a:ext cx="52641" cy="10528"/>
      </dsp:txXfrm>
    </dsp:sp>
    <dsp:sp modelId="{3C527696-46F8-4C9D-B06E-7C83358D9416}">
      <dsp:nvSpPr>
        <dsp:cNvPr id="0" name=""/>
        <dsp:cNvSpPr/>
      </dsp:nvSpPr>
      <dsp:spPr>
        <a:xfrm>
          <a:off x="564252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Declaration</a:t>
          </a:r>
        </a:p>
      </dsp:txBody>
      <dsp:txXfrm>
        <a:off x="5642520" y="791066"/>
        <a:ext cx="4577528" cy="2746517"/>
      </dsp:txXfrm>
    </dsp:sp>
    <dsp:sp modelId="{49DEADA9-F163-4940-BA4A-275C9F6B579C}">
      <dsp:nvSpPr>
        <dsp:cNvPr id="0" name=""/>
        <dsp:cNvSpPr/>
      </dsp:nvSpPr>
      <dsp:spPr>
        <a:xfrm>
          <a:off x="2300924" y="3535784"/>
          <a:ext cx="11260720" cy="1022231"/>
        </a:xfrm>
        <a:custGeom>
          <a:avLst/>
          <a:gdLst/>
          <a:ahLst/>
          <a:cxnLst/>
          <a:rect l="0" t="0" r="0" b="0"/>
          <a:pathLst>
            <a:path>
              <a:moveTo>
                <a:pt x="11260720" y="0"/>
              </a:moveTo>
              <a:lnTo>
                <a:pt x="11260720" y="528215"/>
              </a:lnTo>
              <a:lnTo>
                <a:pt x="0" y="528215"/>
              </a:lnTo>
              <a:lnTo>
                <a:pt x="0" y="1022231"/>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48539" y="4041635"/>
        <a:ext cx="565491" cy="10528"/>
      </dsp:txXfrm>
    </dsp:sp>
    <dsp:sp modelId="{FBCC1749-EE7F-4469-9973-16A077F8B597}">
      <dsp:nvSpPr>
        <dsp:cNvPr id="0" name=""/>
        <dsp:cNvSpPr/>
      </dsp:nvSpPr>
      <dsp:spPr>
        <a:xfrm>
          <a:off x="11272880" y="791066"/>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On-Site Documentation</a:t>
          </a:r>
        </a:p>
      </dsp:txBody>
      <dsp:txXfrm>
        <a:off x="11272880" y="791066"/>
        <a:ext cx="4577528" cy="2746517"/>
      </dsp:txXfrm>
    </dsp:sp>
    <dsp:sp modelId="{6B76113C-CD89-451F-92D4-C6AB2AE8290E}">
      <dsp:nvSpPr>
        <dsp:cNvPr id="0" name=""/>
        <dsp:cNvSpPr/>
      </dsp:nvSpPr>
      <dsp:spPr>
        <a:xfrm>
          <a:off x="4587889" y="5917954"/>
          <a:ext cx="1022231" cy="91440"/>
        </a:xfrm>
        <a:custGeom>
          <a:avLst/>
          <a:gdLst/>
          <a:ahLst/>
          <a:cxnLst/>
          <a:rect l="0" t="0" r="0" b="0"/>
          <a:pathLst>
            <a:path>
              <a:moveTo>
                <a:pt x="0" y="45720"/>
              </a:moveTo>
              <a:lnTo>
                <a:pt x="102223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2684" y="5958410"/>
        <a:ext cx="52641" cy="10528"/>
      </dsp:txXfrm>
    </dsp:sp>
    <dsp:sp modelId="{C8DA24DC-2A23-43D1-9455-6915AB8E8E86}">
      <dsp:nvSpPr>
        <dsp:cNvPr id="0" name=""/>
        <dsp:cNvSpPr/>
      </dsp:nvSpPr>
      <dsp:spPr>
        <a:xfrm>
          <a:off x="12160" y="4590415"/>
          <a:ext cx="4577528" cy="2746517"/>
        </a:xfrm>
        <a:prstGeom prst="rect">
          <a:avLst/>
        </a:prstGeom>
        <a:solidFill>
          <a:schemeClr val="accent1">
            <a:hueOff val="0"/>
            <a:satOff val="0"/>
            <a:lumOff val="0"/>
            <a:alpha val="3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Post-Camp</a:t>
          </a:r>
        </a:p>
      </dsp:txBody>
      <dsp:txXfrm>
        <a:off x="12160" y="4590415"/>
        <a:ext cx="4577528" cy="2746517"/>
      </dsp:txXfrm>
    </dsp:sp>
    <dsp:sp modelId="{C061682A-88C6-4A7D-B383-79D506C1394A}">
      <dsp:nvSpPr>
        <dsp:cNvPr id="0" name=""/>
        <dsp:cNvSpPr/>
      </dsp:nvSpPr>
      <dsp:spPr>
        <a:xfrm>
          <a:off x="5642520" y="4590415"/>
          <a:ext cx="4577528" cy="2746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NCAP Council Review</a:t>
          </a:r>
        </a:p>
      </dsp:txBody>
      <dsp:txXfrm>
        <a:off x="5642520" y="4590415"/>
        <a:ext cx="4577528" cy="27465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F4F95-4CC7-416A-A07C-4B165B93103E}" type="datetimeFigureOut">
              <a:rPr lang="en-US" smtClean="0"/>
              <a:t>Tue 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EC252-11BA-41D8-B70B-D8FB4F786B69}" type="slidenum">
              <a:rPr lang="en-US" smtClean="0"/>
              <a:t>‹#›</a:t>
            </a:fld>
            <a:endParaRPr lang="en-US"/>
          </a:p>
        </p:txBody>
      </p:sp>
    </p:spTree>
    <p:extLst>
      <p:ext uri="{BB962C8B-B14F-4D97-AF65-F5344CB8AC3E}">
        <p14:creationId xmlns:p14="http://schemas.microsoft.com/office/powerpoint/2010/main" val="3366614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receive a follow up email after the webinar with links and resources</a:t>
            </a:r>
          </a:p>
          <a:p>
            <a:r>
              <a:rPr lang="en-US"/>
              <a:t>We know you can’t mute/unmute etc.</a:t>
            </a:r>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1</a:t>
            </a:fld>
            <a:endParaRPr lang="en-US"/>
          </a:p>
        </p:txBody>
      </p:sp>
    </p:spTree>
    <p:extLst>
      <p:ext uri="{BB962C8B-B14F-4D97-AF65-F5344CB8AC3E}">
        <p14:creationId xmlns:p14="http://schemas.microsoft.com/office/powerpoint/2010/main" val="415514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Brian</a:t>
            </a:r>
          </a:p>
          <a:p>
            <a:pPr marL="171450" indent="-171450">
              <a:buFont typeface="Arial" panose="020B0604020202020204" pitchFamily="34" charset="0"/>
              <a:buChar char="•"/>
            </a:pPr>
            <a:r>
              <a:rPr lang="en-US" sz="1400" dirty="0"/>
              <a:t>Here is the definition of what a Short-term camp is-   read the definition</a:t>
            </a:r>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The two key parts of the definition are:</a:t>
            </a:r>
          </a:p>
          <a:p>
            <a:pPr marL="171450" indent="-171450">
              <a:buFont typeface="Arial" panose="020B0604020202020204" pitchFamily="34" charset="0"/>
              <a:buChar char="•"/>
            </a:pPr>
            <a:endParaRPr lang="en-US" sz="1400" dirty="0"/>
          </a:p>
          <a:p>
            <a:pPr marL="628650" lvl="1" indent="-171450">
              <a:buFont typeface="Arial" panose="020B0604020202020204" pitchFamily="34" charset="0"/>
              <a:buChar char="•"/>
            </a:pPr>
            <a:r>
              <a:rPr lang="en-US" sz="1400" dirty="0"/>
              <a:t>1, 2, or 3 nights</a:t>
            </a:r>
          </a:p>
          <a:p>
            <a:pPr marL="628650" lvl="1" indent="-171450">
              <a:buFont typeface="Arial" panose="020B0604020202020204" pitchFamily="34" charset="0"/>
              <a:buChar char="•"/>
            </a:pPr>
            <a:endParaRPr lang="en-US" sz="1400" dirty="0"/>
          </a:p>
          <a:p>
            <a:pPr marL="628650" lvl="1" indent="-171450">
              <a:buFont typeface="Arial" panose="020B0604020202020204" pitchFamily="34" charset="0"/>
              <a:buChar char="•"/>
            </a:pPr>
            <a:r>
              <a:rPr lang="en-US" sz="1400" dirty="0"/>
              <a:t>Council organized</a:t>
            </a:r>
          </a:p>
          <a:p>
            <a:pPr marL="1085850" lvl="2" indent="-171450">
              <a:buFont typeface="Arial" panose="020B0604020202020204" pitchFamily="34" charset="0"/>
              <a:buChar char="•"/>
            </a:pPr>
            <a:endParaRPr lang="en-US" sz="1400" dirty="0"/>
          </a:p>
          <a:p>
            <a:pPr marL="1085850" lvl="2" indent="-171450">
              <a:buFont typeface="Arial" panose="020B0604020202020204" pitchFamily="34" charset="0"/>
              <a:buChar char="•"/>
            </a:pPr>
            <a:r>
              <a:rPr lang="en-US" sz="1400" dirty="0"/>
              <a:t>Staffing</a:t>
            </a:r>
          </a:p>
          <a:p>
            <a:pPr marL="1085850" lvl="2" indent="-171450">
              <a:buFont typeface="Arial" panose="020B0604020202020204" pitchFamily="34" charset="0"/>
              <a:buChar char="•"/>
            </a:pPr>
            <a:r>
              <a:rPr lang="en-US" sz="1400" dirty="0"/>
              <a:t>Provides program</a:t>
            </a:r>
          </a:p>
          <a:p>
            <a:pPr marL="1085850" lvl="2" indent="-171450">
              <a:buFont typeface="Arial" panose="020B0604020202020204" pitchFamily="34" charset="0"/>
              <a:buChar char="•"/>
            </a:pPr>
            <a:r>
              <a:rPr lang="en-US" sz="1400" dirty="0"/>
              <a:t>Food Service</a:t>
            </a:r>
          </a:p>
          <a:p>
            <a:pPr marL="628650" lvl="1"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The definition of Council is:</a:t>
            </a:r>
          </a:p>
          <a:p>
            <a:pPr marL="171450" indent="-171450">
              <a:buFont typeface="Arial" panose="020B0604020202020204" pitchFamily="34" charset="0"/>
              <a:buChar char="•"/>
            </a:pPr>
            <a:endParaRPr lang="en-US" sz="1400" dirty="0"/>
          </a:p>
          <a:p>
            <a:pPr marL="628650" lvl="1" indent="-171450">
              <a:buFont typeface="Arial" panose="020B0604020202020204" pitchFamily="34" charset="0"/>
              <a:buChar char="•"/>
            </a:pPr>
            <a:r>
              <a:rPr lang="en-US" sz="1400" dirty="0"/>
              <a:t>Council</a:t>
            </a:r>
          </a:p>
          <a:p>
            <a:pPr marL="628650" lvl="1" indent="-171450">
              <a:buFont typeface="Arial" panose="020B0604020202020204" pitchFamily="34" charset="0"/>
              <a:buChar char="•"/>
            </a:pPr>
            <a:r>
              <a:rPr lang="en-US" sz="1400" dirty="0"/>
              <a:t>Districts</a:t>
            </a:r>
          </a:p>
          <a:p>
            <a:pPr marL="628650" lvl="1" indent="-171450">
              <a:buFont typeface="Arial" panose="020B0604020202020204" pitchFamily="34" charset="0"/>
              <a:buChar char="•"/>
            </a:pPr>
            <a:r>
              <a:rPr lang="en-US" sz="1400" dirty="0"/>
              <a:t>Order of the Arrow – lodge or chapter</a:t>
            </a:r>
          </a:p>
          <a:p>
            <a:pPr marL="628650" lvl="1" indent="-171450">
              <a:buFont typeface="Arial" panose="020B0604020202020204" pitchFamily="34" charset="0"/>
              <a:buChar char="•"/>
            </a:pPr>
            <a:r>
              <a:rPr lang="en-US" sz="1400" dirty="0"/>
              <a:t>Venturing Officers Association</a:t>
            </a:r>
          </a:p>
          <a:p>
            <a:pPr marL="628650" lvl="1" indent="-171450">
              <a:buFont typeface="Arial" panose="020B0604020202020204" pitchFamily="34" charset="0"/>
              <a:buChar char="•"/>
            </a:pPr>
            <a:r>
              <a:rPr lang="en-US" sz="1400" dirty="0"/>
              <a:t>Any organization of the council</a:t>
            </a:r>
          </a:p>
          <a:p>
            <a:endParaRPr lang="en-US" dirty="0"/>
          </a:p>
        </p:txBody>
      </p:sp>
      <p:sp>
        <p:nvSpPr>
          <p:cNvPr id="4" name="Slide Number Placeholder 3"/>
          <p:cNvSpPr>
            <a:spLocks noGrp="1"/>
          </p:cNvSpPr>
          <p:nvPr>
            <p:ph type="sldNum" sz="quarter" idx="5"/>
          </p:nvPr>
        </p:nvSpPr>
        <p:spPr/>
        <p:txBody>
          <a:bodyPr/>
          <a:lstStyle/>
          <a:p>
            <a:fld id="{B8AEC252-11BA-41D8-B70B-D8FB4F786B69}" type="slidenum">
              <a:rPr lang="en-US" smtClean="0"/>
              <a:t>10</a:t>
            </a:fld>
            <a:endParaRPr lang="en-US"/>
          </a:p>
        </p:txBody>
      </p:sp>
    </p:spTree>
    <p:extLst>
      <p:ext uri="{BB962C8B-B14F-4D97-AF65-F5344CB8AC3E}">
        <p14:creationId xmlns:p14="http://schemas.microsoft.com/office/powerpoint/2010/main" val="3489071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pPr marL="171450" indent="-171450">
              <a:buFont typeface="Arial" panose="020B0604020202020204" pitchFamily="34" charset="0"/>
              <a:buChar char="•"/>
            </a:pPr>
            <a:r>
              <a:rPr lang="en-US">
                <a:cs typeface="Calibri"/>
              </a:rPr>
              <a:t>Lets talk about the difference between a Short-term camp and a long-term camp</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It’s the length of nights involved</a:t>
            </a:r>
          </a:p>
          <a:p>
            <a:pPr marL="171450" indent="-171450">
              <a:buFont typeface="Arial" panose="020B0604020202020204" pitchFamily="34" charset="0"/>
              <a:buChar char="•"/>
            </a:pPr>
            <a:endParaRPr lang="en-US">
              <a:cs typeface="Calibri"/>
            </a:endParaRPr>
          </a:p>
          <a:p>
            <a:pPr marL="628650" lvl="1" indent="-171450">
              <a:buFont typeface="Arial" panose="020B0604020202020204" pitchFamily="34" charset="0"/>
              <a:buChar char="•"/>
            </a:pPr>
            <a:r>
              <a:rPr lang="en-US">
                <a:cs typeface="Calibri"/>
              </a:rPr>
              <a:t>If it is one, two, or three nights – it is a short-term camp</a:t>
            </a:r>
          </a:p>
          <a:p>
            <a:pPr marL="628650" lvl="1" indent="-171450">
              <a:buFont typeface="Arial" panose="020B0604020202020204" pitchFamily="34" charset="0"/>
              <a:buChar char="•"/>
            </a:pPr>
            <a:endParaRPr lang="en-US">
              <a:cs typeface="Calibri"/>
            </a:endParaRPr>
          </a:p>
          <a:p>
            <a:pPr marL="628650" lvl="1" indent="-171450">
              <a:buFont typeface="Arial" panose="020B0604020202020204" pitchFamily="34" charset="0"/>
              <a:buChar char="•"/>
            </a:pPr>
            <a:r>
              <a:rPr lang="en-US">
                <a:cs typeface="Calibri"/>
              </a:rPr>
              <a:t>If it is four nights or more – it is a long-term camp</a:t>
            </a:r>
          </a:p>
          <a:p>
            <a:pPr marL="628650" lvl="1" indent="-171450">
              <a:buFont typeface="Arial" panose="020B0604020202020204" pitchFamily="34" charset="0"/>
              <a:buChar char="•"/>
            </a:pPr>
            <a:endParaRPr lang="en-US">
              <a:cs typeface="Calibri"/>
            </a:endParaRPr>
          </a:p>
          <a:p>
            <a:pPr marL="628650" lvl="1" indent="-171450">
              <a:buFont typeface="Arial" panose="020B0604020202020204" pitchFamily="34" charset="0"/>
              <a:buChar char="•"/>
            </a:pPr>
            <a:r>
              <a:rPr lang="en-US">
                <a:cs typeface="Calibri"/>
              </a:rPr>
              <a:t>If you have a camp that has more than 1 session that is back to back or a day apart and when adding up the total nights it is 4 or more – it is a long term camp</a:t>
            </a:r>
          </a:p>
          <a:p>
            <a:pPr marL="628650" lvl="1" indent="-171450">
              <a:buFont typeface="Arial" panose="020B0604020202020204" pitchFamily="34" charset="0"/>
              <a:buChar char="•"/>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11</a:t>
            </a:fld>
            <a:endParaRPr lang="en-US"/>
          </a:p>
        </p:txBody>
      </p:sp>
    </p:spTree>
    <p:extLst>
      <p:ext uri="{BB962C8B-B14F-4D97-AF65-F5344CB8AC3E}">
        <p14:creationId xmlns:p14="http://schemas.microsoft.com/office/powerpoint/2010/main" val="3028819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decision tree that helps clarify just what the camp 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First of all – is it an overnight camp, or is it a day camp or day event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many nights are involved – is it 1, 2 or 3 nights?  Then you have to ask – is it a council run camp or a unit operated camp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it is a unit operated camp – they follow the program materials and the Guide to safe Scouting, or if it is a council operated camp – then it is a Short-term camp and you follow the NCAP Standards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 if it is a 4 or more-night camp, then is it a council operated program, or a unit operated program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Then again – if it is a council run camp – then it is a long-term camp so you follow the standards, if it is a unit operated camp – they follow the program materials and the Guide to safe Scouting</a:t>
            </a:r>
          </a:p>
        </p:txBody>
      </p:sp>
      <p:sp>
        <p:nvSpPr>
          <p:cNvPr id="4" name="Slide Number Placeholder 3"/>
          <p:cNvSpPr>
            <a:spLocks noGrp="1"/>
          </p:cNvSpPr>
          <p:nvPr>
            <p:ph type="sldNum" sz="quarter" idx="5"/>
          </p:nvPr>
        </p:nvSpPr>
        <p:spPr/>
        <p:txBody>
          <a:bodyPr/>
          <a:lstStyle/>
          <a:p>
            <a:fld id="{B8AEC252-11BA-41D8-B70B-D8FB4F786B69}" type="slidenum">
              <a:rPr lang="en-US" smtClean="0"/>
              <a:t>12</a:t>
            </a:fld>
            <a:endParaRPr lang="en-US"/>
          </a:p>
        </p:txBody>
      </p:sp>
    </p:spTree>
    <p:extLst>
      <p:ext uri="{BB962C8B-B14F-4D97-AF65-F5344CB8AC3E}">
        <p14:creationId xmlns:p14="http://schemas.microsoft.com/office/powerpoint/2010/main" val="355380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b="1" dirty="0"/>
              <a:t>So just to clarify</a:t>
            </a:r>
          </a:p>
          <a:p>
            <a:pPr marL="0" indent="0">
              <a:buFont typeface="Arial" panose="020B0604020202020204" pitchFamily="34" charset="0"/>
              <a:buNone/>
              <a:defRPr/>
            </a:pPr>
            <a:endParaRPr lang="en-US" b="1" dirty="0"/>
          </a:p>
          <a:p>
            <a:pPr marL="0" indent="0">
              <a:buFont typeface="Arial" panose="020B0604020202020204" pitchFamily="34" charset="0"/>
              <a:buNone/>
              <a:defRPr/>
            </a:pPr>
            <a:r>
              <a:rPr lang="en-US" b="1" dirty="0"/>
              <a:t>If it is organized by the council and it is has an element of one, two or three overnights nights to it – it is a short-term camp</a:t>
            </a:r>
          </a:p>
          <a:p>
            <a:pPr marL="0" indent="0">
              <a:buFont typeface="Arial" panose="020B0604020202020204" pitchFamily="34" charset="0"/>
              <a:buNone/>
              <a:defRPr/>
            </a:pPr>
            <a:endParaRPr lang="en-US" b="1" dirty="0"/>
          </a:p>
          <a:p>
            <a:pPr marL="0" indent="0">
              <a:buFont typeface="Arial" panose="020B0604020202020204" pitchFamily="34" charset="0"/>
              <a:buNone/>
              <a:defRPr/>
            </a:pPr>
            <a:r>
              <a:rPr lang="en-US" b="1" dirty="0"/>
              <a:t>Examples are:</a:t>
            </a:r>
          </a:p>
          <a:p>
            <a:pPr marL="0" indent="0">
              <a:buFont typeface="Arial" panose="020B0604020202020204" pitchFamily="34" charset="0"/>
              <a:buNone/>
              <a:defRPr/>
            </a:pPr>
            <a:endParaRPr lang="en-US" b="1" dirty="0"/>
          </a:p>
          <a:p>
            <a:pPr marL="628650" lvl="1" indent="-171450">
              <a:buFont typeface="Arial" panose="020B0604020202020204" pitchFamily="34" charset="0"/>
              <a:buChar char="•"/>
              <a:defRPr/>
            </a:pPr>
            <a:r>
              <a:rPr lang="en-US" b="1" dirty="0"/>
              <a:t>Council camporees</a:t>
            </a:r>
          </a:p>
          <a:p>
            <a:pPr marL="628650" lvl="1" indent="-171450">
              <a:buFont typeface="Arial" panose="020B0604020202020204" pitchFamily="34" charset="0"/>
              <a:buChar char="•"/>
              <a:defRPr/>
            </a:pPr>
            <a:r>
              <a:rPr lang="en-US" b="1" dirty="0"/>
              <a:t>District camporees</a:t>
            </a:r>
          </a:p>
          <a:p>
            <a:pPr marL="628650" lvl="1" indent="-171450">
              <a:buFont typeface="Arial" panose="020B0604020202020204" pitchFamily="34" charset="0"/>
              <a:buChar char="•"/>
              <a:defRPr/>
            </a:pPr>
            <a:r>
              <a:rPr lang="en-US" b="1" dirty="0"/>
              <a:t>Family camps</a:t>
            </a:r>
          </a:p>
          <a:p>
            <a:pPr marL="628650" lvl="1" indent="-171450">
              <a:buFont typeface="Arial" panose="020B0604020202020204" pitchFamily="34" charset="0"/>
              <a:buChar char="•"/>
              <a:defRPr/>
            </a:pPr>
            <a:r>
              <a:rPr lang="en-US" b="1" dirty="0"/>
              <a:t>Order of the Arrow ordeals</a:t>
            </a:r>
          </a:p>
          <a:p>
            <a:pPr marL="628650" lvl="1" indent="-171450">
              <a:buFont typeface="Arial" panose="020B0604020202020204" pitchFamily="34" charset="0"/>
              <a:buChar char="•"/>
              <a:defRPr/>
            </a:pPr>
            <a:r>
              <a:rPr lang="en-US" b="1" dirty="0"/>
              <a:t>Conclaves</a:t>
            </a:r>
          </a:p>
          <a:p>
            <a:pPr marL="457200" lvl="1" indent="0">
              <a:buFont typeface="Arial" panose="020B0604020202020204" pitchFamily="34" charset="0"/>
              <a:buNone/>
              <a:defRPr/>
            </a:pPr>
            <a:endParaRPr lang="en-US" b="1" dirty="0"/>
          </a:p>
          <a:p>
            <a:pPr marL="457200" lvl="1" indent="0">
              <a:buFont typeface="Arial" panose="020B0604020202020204" pitchFamily="34" charset="0"/>
              <a:buNone/>
              <a:defRPr/>
            </a:pPr>
            <a:r>
              <a:rPr lang="en-US" b="1" dirty="0"/>
              <a:t>Because of the nature of </a:t>
            </a:r>
            <a:r>
              <a:rPr lang="en-US" b="1" dirty="0" err="1"/>
              <a:t>Woodbadge</a:t>
            </a:r>
            <a:r>
              <a:rPr lang="en-US" b="1" dirty="0"/>
              <a:t> courses, NYLT courses where they have a set training schedule – no matter if it is a 2 weekend course or week long – they are falling under Short-term camps</a:t>
            </a:r>
          </a:p>
          <a:p>
            <a:pPr marL="457200" lvl="1" indent="0">
              <a:buFont typeface="Arial" panose="020B0604020202020204" pitchFamily="34" charset="0"/>
              <a:buNone/>
              <a:defRPr/>
            </a:pPr>
            <a:endParaRPr lang="en-US" b="1" dirty="0"/>
          </a:p>
          <a:p>
            <a:pPr marL="457200" lvl="1" indent="0">
              <a:buFont typeface="Arial" panose="020B0604020202020204" pitchFamily="34" charset="0"/>
              <a:buNone/>
              <a:defRPr/>
            </a:pPr>
            <a:endParaRPr lang="en-US" b="1" dirty="0"/>
          </a:p>
          <a:p>
            <a:pPr marL="457200" lvl="1" indent="0">
              <a:buFont typeface="Arial" panose="020B0604020202020204" pitchFamily="34" charset="0"/>
              <a:buNone/>
              <a:defRPr/>
            </a:pPr>
            <a:r>
              <a:rPr lang="en-US" b="1" dirty="0"/>
              <a:t>Tom – </a:t>
            </a:r>
            <a:r>
              <a:rPr lang="en-US" sz="1200" b="1" dirty="0"/>
              <a:t>	can you give them a bit more information on this</a:t>
            </a:r>
          </a:p>
          <a:p>
            <a:pPr marL="0" indent="0">
              <a:buFont typeface="Arial" panose="020B0604020202020204" pitchFamily="34" charset="0"/>
              <a:buNone/>
              <a:defRPr/>
            </a:pPr>
            <a:endParaRPr lang="en-US" sz="1200" b="1" dirty="0"/>
          </a:p>
          <a:p>
            <a:pPr marL="0" indent="0">
              <a:buFont typeface="Arial" panose="020B0604020202020204" pitchFamily="34" charset="0"/>
              <a:buNone/>
              <a:defRPr/>
            </a:pPr>
            <a:endParaRPr lang="en-US" sz="1200" dirty="0">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13</a:t>
            </a:fld>
            <a:endParaRPr lang="en-US"/>
          </a:p>
        </p:txBody>
      </p:sp>
    </p:spTree>
    <p:extLst>
      <p:ext uri="{BB962C8B-B14F-4D97-AF65-F5344CB8AC3E}">
        <p14:creationId xmlns:p14="http://schemas.microsoft.com/office/powerpoint/2010/main" val="2582962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a:t>
            </a:r>
          </a:p>
          <a:p>
            <a:r>
              <a:rPr lang="en-US" dirty="0"/>
              <a:t>Let’s look at the interpretation of the definition and a few scenarios</a:t>
            </a:r>
          </a:p>
          <a:p>
            <a:r>
              <a:rPr lang="en-US" dirty="0"/>
              <a:t>What does it mean to be a continuing short-term camp?</a:t>
            </a:r>
          </a:p>
          <a:p>
            <a:endParaRPr lang="en-US" dirty="0"/>
          </a:p>
          <a:p>
            <a:r>
              <a:rPr lang="en-US" dirty="0"/>
              <a:t>Discuss the four scenarios BRIEFLY. </a:t>
            </a:r>
          </a:p>
          <a:p>
            <a:r>
              <a:rPr lang="en-US" sz="1200" b="0" i="0" u="none" strike="noStrike" kern="1200" baseline="0" dirty="0">
                <a:solidFill>
                  <a:schemeClr val="tx1"/>
                </a:solidFill>
                <a:latin typeface="+mn-lt"/>
                <a:ea typeface="+mn-ea"/>
                <a:cs typeface="+mn-cs"/>
              </a:rPr>
              <a:t>The answer is that the total number of nights of the program using</a:t>
            </a:r>
          </a:p>
          <a:p>
            <a:r>
              <a:rPr lang="en-US" sz="1200" b="0" i="0" u="none" strike="noStrike" kern="1200" baseline="0" dirty="0">
                <a:solidFill>
                  <a:schemeClr val="tx1"/>
                </a:solidFill>
                <a:latin typeface="+mn-lt"/>
                <a:ea typeface="+mn-ea"/>
                <a:cs typeface="+mn-cs"/>
              </a:rPr>
              <a:t>essentially the same leadership and staff and within five days of each are</a:t>
            </a:r>
          </a:p>
          <a:p>
            <a:r>
              <a:rPr lang="en-US" sz="1200" b="0" i="0" u="none" strike="noStrike" kern="1200" baseline="0" dirty="0">
                <a:solidFill>
                  <a:schemeClr val="tx1"/>
                </a:solidFill>
                <a:latin typeface="+mn-lt"/>
                <a:ea typeface="+mn-ea"/>
                <a:cs typeface="+mn-cs"/>
              </a:rPr>
              <a:t>counted to determine program length. Examples:</a:t>
            </a:r>
          </a:p>
          <a:p>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 A five-night camp is followed by a two-night camp using the same staff.</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This is a seven-night program and both camps must meet the long-term</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camp standards.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 A three-night camp is followed by a day off followed by another three night</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camp using the same staff. This is a six-day camp, and the camps meet the</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long-term camp standards.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 The council offers a </a:t>
            </a:r>
            <a:r>
              <a:rPr lang="en-US" sz="1200" b="0" i="0" u="none" strike="noStrike" kern="1200" baseline="0" dirty="0" err="1">
                <a:solidFill>
                  <a:schemeClr val="tx1"/>
                </a:solidFill>
                <a:latin typeface="+mn-lt"/>
                <a:ea typeface="+mn-ea"/>
                <a:cs typeface="+mn-cs"/>
              </a:rPr>
              <a:t>campmaster</a:t>
            </a:r>
            <a:r>
              <a:rPr lang="en-US" sz="1200" b="0" i="0" u="none" strike="noStrike" kern="1200" baseline="0" dirty="0">
                <a:solidFill>
                  <a:schemeClr val="tx1"/>
                </a:solidFill>
                <a:latin typeface="+mn-lt"/>
                <a:ea typeface="+mn-ea"/>
                <a:cs typeface="+mn-cs"/>
              </a:rPr>
              <a:t> program where a varying staff offers a</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generally consistent program each weekend. Because these programs are</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more than 5 days apart, they are separate camps. This is a </a:t>
            </a:r>
            <a:r>
              <a:rPr lang="en-US" sz="1200" b="0" i="1" u="none" strike="noStrike" kern="1200" baseline="0" dirty="0">
                <a:solidFill>
                  <a:schemeClr val="tx1"/>
                </a:solidFill>
                <a:latin typeface="+mn-lt"/>
                <a:ea typeface="+mn-ea"/>
                <a:cs typeface="+mn-cs"/>
              </a:rPr>
              <a:t>short-term camp.</a:t>
            </a:r>
          </a:p>
          <a:p>
            <a:pPr marL="0" indent="0">
              <a:buFont typeface="Arial" panose="020B0604020202020204" pitchFamily="34" charset="0"/>
              <a:buNone/>
            </a:pPr>
            <a:endParaRPr lang="en-US" sz="1200" b="0" i="1"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 A Cub Scout camp is offered for four-night sessions using the same</a:t>
            </a: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program and staff. This is a long-term camp.</a:t>
            </a:r>
            <a:endParaRPr lang="en-US" dirty="0"/>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AEC252-11BA-41D8-B70B-D8FB4F786B69}" type="slidenum">
              <a:rPr lang="en-US" smtClean="0"/>
              <a:t>14</a:t>
            </a:fld>
            <a:endParaRPr lang="en-US"/>
          </a:p>
        </p:txBody>
      </p:sp>
    </p:spTree>
    <p:extLst>
      <p:ext uri="{BB962C8B-B14F-4D97-AF65-F5344CB8AC3E}">
        <p14:creationId xmlns:p14="http://schemas.microsoft.com/office/powerpoint/2010/main" val="652657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a:t>
            </a:r>
          </a:p>
          <a:p>
            <a:pPr marL="171450" indent="-171450">
              <a:buFont typeface="Arial" panose="020B0604020202020204" pitchFamily="34" charset="0"/>
              <a:buChar char="•"/>
            </a:pPr>
            <a:r>
              <a:rPr lang="en-US"/>
              <a:t>New position</a:t>
            </a:r>
          </a:p>
          <a:p>
            <a:pPr marL="171450" indent="-171450">
              <a:buFont typeface="Arial" panose="020B0604020202020204" pitchFamily="34" charset="0"/>
              <a:buChar char="•"/>
            </a:pPr>
            <a:r>
              <a:rPr lang="en-US"/>
              <a:t>Person is responsible for the administration of the camp</a:t>
            </a:r>
          </a:p>
          <a:p>
            <a:pPr marL="628650" lvl="1" indent="-171450">
              <a:buFont typeface="Arial" panose="020B0604020202020204" pitchFamily="34" charset="0"/>
              <a:buChar char="•"/>
            </a:pPr>
            <a:r>
              <a:rPr lang="en-US"/>
              <a:t>Follows appropriate NCAP standards</a:t>
            </a:r>
          </a:p>
          <a:p>
            <a:pPr marL="628650" lvl="1" indent="-171450">
              <a:buFont typeface="Arial" panose="020B0604020202020204" pitchFamily="34" charset="0"/>
              <a:buChar char="•"/>
            </a:pPr>
            <a:r>
              <a:rPr lang="en-US"/>
              <a:t>Helps to approve the site for the camp</a:t>
            </a:r>
          </a:p>
          <a:p>
            <a:pPr marL="628650" lvl="1" indent="-171450">
              <a:buFont typeface="Arial" panose="020B0604020202020204" pitchFamily="34" charset="0"/>
              <a:buChar char="•"/>
            </a:pPr>
            <a:r>
              <a:rPr lang="en-US"/>
              <a:t>Files the paperwork required in NCAP</a:t>
            </a:r>
          </a:p>
          <a:p>
            <a:pPr marL="171450" lvl="0" indent="-171450">
              <a:buFont typeface="Arial" panose="020B0604020202020204" pitchFamily="34" charset="0"/>
              <a:buChar char="•"/>
            </a:pPr>
            <a:r>
              <a:rPr lang="en-US"/>
              <a:t>One is needed for each short-term camp</a:t>
            </a:r>
          </a:p>
          <a:p>
            <a:pPr marL="171450" lvl="0" indent="-171450">
              <a:buFont typeface="Arial" panose="020B0604020202020204" pitchFamily="34" charset="0"/>
              <a:buChar char="•"/>
            </a:pPr>
            <a:r>
              <a:rPr lang="en-US"/>
              <a:t>Council may decide how to manage this person/people</a:t>
            </a:r>
          </a:p>
          <a:p>
            <a:pPr marL="628650" lvl="1" indent="-171450">
              <a:buFont typeface="Arial" panose="020B0604020202020204" pitchFamily="34" charset="0"/>
              <a:buChar char="•"/>
            </a:pPr>
            <a:r>
              <a:rPr lang="en-US"/>
              <a:t>One for each camp</a:t>
            </a:r>
          </a:p>
          <a:p>
            <a:pPr marL="628650" lvl="1" indent="-171450">
              <a:buFont typeface="Arial" panose="020B0604020202020204" pitchFamily="34" charset="0"/>
              <a:buChar char="•"/>
            </a:pPr>
            <a:r>
              <a:rPr lang="en-US"/>
              <a:t>One for the district</a:t>
            </a:r>
          </a:p>
          <a:p>
            <a:pPr marL="628650" lvl="1" indent="-171450">
              <a:buFont typeface="Arial" panose="020B0604020202020204" pitchFamily="34" charset="0"/>
              <a:buChar char="•"/>
            </a:pPr>
            <a:r>
              <a:rPr lang="en-US"/>
              <a:t>One for the council</a:t>
            </a:r>
          </a:p>
          <a:p>
            <a:pPr marL="171450" lvl="0" indent="-171450">
              <a:buFont typeface="Arial" panose="020B0604020202020204" pitchFamily="34" charset="0"/>
              <a:buChar char="•"/>
            </a:pPr>
            <a:r>
              <a:rPr lang="en-US"/>
              <a:t>Currently certified Resident camp director can also serve in this role. </a:t>
            </a:r>
          </a:p>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15</a:t>
            </a:fld>
            <a:endParaRPr lang="en-US"/>
          </a:p>
        </p:txBody>
      </p:sp>
    </p:spTree>
    <p:extLst>
      <p:ext uri="{BB962C8B-B14F-4D97-AF65-F5344CB8AC3E}">
        <p14:creationId xmlns:p14="http://schemas.microsoft.com/office/powerpoint/2010/main" val="2556273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(to Andrea)</a:t>
            </a:r>
          </a:p>
          <a:p>
            <a:pPr marL="171450" indent="-171450">
              <a:buFont typeface="Arial" panose="020B0604020202020204" pitchFamily="34" charset="0"/>
              <a:buChar char="•"/>
            </a:pPr>
            <a:r>
              <a:rPr lang="en-US" dirty="0"/>
              <a:t>We have enabled councils to apply for and host the training. Register at the short-term camp website</a:t>
            </a:r>
          </a:p>
          <a:p>
            <a:pPr marL="171450" indent="-171450">
              <a:buFont typeface="Arial" panose="020B0604020202020204" pitchFamily="34" charset="0"/>
              <a:buChar char="•"/>
            </a:pPr>
            <a:r>
              <a:rPr lang="en-US" dirty="0"/>
              <a:t>Highlight ability to have a resident camp director serve as the short-term camp administrator</a:t>
            </a:r>
          </a:p>
          <a:p>
            <a:pPr marL="171450" indent="-171450">
              <a:buFont typeface="Arial" panose="020B0604020202020204" pitchFamily="34" charset="0"/>
              <a:buChar char="•"/>
            </a:pPr>
            <a:r>
              <a:rPr lang="en-US" dirty="0"/>
              <a:t>Schedule of national council short term camp online courses can be found at the short-term camp website</a:t>
            </a:r>
          </a:p>
          <a:p>
            <a:pPr marL="171450" indent="-171450">
              <a:buFont typeface="Arial" panose="020B0604020202020204" pitchFamily="34" charset="0"/>
              <a:buChar char="•"/>
            </a:pPr>
            <a:r>
              <a:rPr lang="en-US" dirty="0"/>
              <a:t>Course designed for about 9 hours and allows for the council to add council specific information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8AEC252-11BA-41D8-B70B-D8FB4F786B69}" type="slidenum">
              <a:rPr lang="en-US" smtClean="0"/>
              <a:t>16</a:t>
            </a:fld>
            <a:endParaRPr lang="en-US"/>
          </a:p>
        </p:txBody>
      </p:sp>
    </p:spTree>
    <p:extLst>
      <p:ext uri="{BB962C8B-B14F-4D97-AF65-F5344CB8AC3E}">
        <p14:creationId xmlns:p14="http://schemas.microsoft.com/office/powerpoint/2010/main" val="269491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endParaRPr lang="en-US"/>
          </a:p>
          <a:p>
            <a:r>
              <a:rPr lang="en-US"/>
              <a:t>The National NCAP Sub-Committee and the  outdoor programs department  have worked hard to ease the perceived burden of the NCAP process. </a:t>
            </a:r>
            <a:endParaRPr lang="en-US">
              <a:cs typeface="Calibri"/>
            </a:endParaRPr>
          </a:p>
          <a:p>
            <a:endParaRPr lang="en-US"/>
          </a:p>
          <a:p>
            <a:pPr marL="0" indent="0">
              <a:buFont typeface="Arial" panose="020B0604020202020204" pitchFamily="34" charset="0"/>
              <a:buNone/>
            </a:pPr>
            <a:r>
              <a:rPr lang="en-US"/>
              <a:t>All councils currently authorized to run programs will automatically be able to run short-term camps at the start of 2021.</a:t>
            </a:r>
            <a:endParaRPr lang="en-US">
              <a:cs typeface="Calibri" panose="020F0502020204030204"/>
            </a:endParaRPr>
          </a:p>
          <a:p>
            <a:pPr>
              <a:buFont typeface="Arial" panose="020B0604020202020204" pitchFamily="34" charset="0"/>
            </a:pPr>
            <a:endParaRPr lang="en-US">
              <a:cs typeface="Calibri" panose="020F0502020204030204"/>
            </a:endParaRPr>
          </a:p>
          <a:p>
            <a:pPr>
              <a:buFont typeface="Arial" panose="020B0604020202020204" pitchFamily="34" charset="0"/>
            </a:pPr>
            <a:r>
              <a:rPr lang="en-US">
                <a:cs typeface="Calibri" panose="020F0502020204030204"/>
              </a:rPr>
              <a:t>If you don't have a NCAP Authorization because you do not operate a Long-term camp, reach out to your region NCAP Chairman to make certain that you get an authorization to run these programs</a:t>
            </a:r>
          </a:p>
          <a:p>
            <a:pPr>
              <a:buFont typeface="Arial" panose="020B0604020202020204" pitchFamily="34" charset="0"/>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17</a:t>
            </a:fld>
            <a:endParaRPr lang="en-US"/>
          </a:p>
        </p:txBody>
      </p:sp>
    </p:spTree>
    <p:extLst>
      <p:ext uri="{BB962C8B-B14F-4D97-AF65-F5344CB8AC3E}">
        <p14:creationId xmlns:p14="http://schemas.microsoft.com/office/powerpoint/2010/main" val="1649006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pPr marL="171450" indent="-171450">
              <a:buFont typeface="Arial" panose="020B0604020202020204" pitchFamily="34" charset="0"/>
              <a:buChar char="•"/>
            </a:pPr>
            <a:r>
              <a:rPr lang="en-US"/>
              <a:t>Let’s review the short-term camp implementation process in depth.</a:t>
            </a:r>
          </a:p>
          <a:p>
            <a:pPr marL="171450" indent="-171450">
              <a:buFont typeface="Arial" panose="020B0604020202020204" pitchFamily="34" charset="0"/>
              <a:buChar char="•"/>
            </a:pPr>
            <a:r>
              <a:rPr lang="en-US"/>
              <a:t>Here is a workflow chart we will review in greater detail.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18</a:t>
            </a:fld>
            <a:endParaRPr lang="en-US"/>
          </a:p>
        </p:txBody>
      </p:sp>
    </p:spTree>
    <p:extLst>
      <p:ext uri="{BB962C8B-B14F-4D97-AF65-F5344CB8AC3E}">
        <p14:creationId xmlns:p14="http://schemas.microsoft.com/office/powerpoint/2010/main" val="1581828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r>
              <a:rPr lang="en-US"/>
              <a:t>Like day camp and long-term camps, many parts of the NCAP process begin before camp begins.</a:t>
            </a:r>
          </a:p>
          <a:p>
            <a:pPr marL="171450" indent="-171450">
              <a:buFont typeface="Arial" panose="020B0604020202020204" pitchFamily="34" charset="0"/>
              <a:buChar char="•"/>
            </a:pPr>
            <a:r>
              <a:rPr lang="en-US"/>
              <a:t>This includes the local council authorizing the event to take place. </a:t>
            </a:r>
          </a:p>
          <a:p>
            <a:pPr marL="171450" indent="-171450">
              <a:buFont typeface="Arial" panose="020B0604020202020204" pitchFamily="34" charset="0"/>
              <a:buChar char="•"/>
            </a:pPr>
            <a:r>
              <a:rPr lang="en-US"/>
              <a:t>The Site appraisal form – explain why/when. </a:t>
            </a:r>
          </a:p>
        </p:txBody>
      </p:sp>
      <p:sp>
        <p:nvSpPr>
          <p:cNvPr id="4" name="Slide Number Placeholder 3"/>
          <p:cNvSpPr>
            <a:spLocks noGrp="1"/>
          </p:cNvSpPr>
          <p:nvPr>
            <p:ph type="sldNum" sz="quarter" idx="5"/>
          </p:nvPr>
        </p:nvSpPr>
        <p:spPr/>
        <p:txBody>
          <a:bodyPr/>
          <a:lstStyle/>
          <a:p>
            <a:fld id="{B8AEC252-11BA-41D8-B70B-D8FB4F786B69}" type="slidenum">
              <a:rPr lang="en-US" smtClean="0"/>
              <a:t>19</a:t>
            </a:fld>
            <a:endParaRPr lang="en-US"/>
          </a:p>
        </p:txBody>
      </p:sp>
    </p:spTree>
    <p:extLst>
      <p:ext uri="{BB962C8B-B14F-4D97-AF65-F5344CB8AC3E}">
        <p14:creationId xmlns:p14="http://schemas.microsoft.com/office/powerpoint/2010/main" val="257152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Frank then turn to Tom</a:t>
            </a:r>
          </a:p>
          <a:p>
            <a:endParaRPr lang="en-US"/>
          </a:p>
          <a:p>
            <a:pPr marL="171450" indent="-171450">
              <a:buFont typeface="Arial" panose="020B0604020202020204" pitchFamily="34" charset="0"/>
              <a:buChar char="•"/>
            </a:pPr>
            <a:r>
              <a:rPr lang="en-US"/>
              <a:t>Thank you for joining us! </a:t>
            </a:r>
            <a:endParaRPr lang="en-US">
              <a:cs typeface="Calibri"/>
            </a:endParaRPr>
          </a:p>
          <a:p>
            <a:pPr marL="171450" indent="-171450">
              <a:buFont typeface="Arial" panose="020B0604020202020204" pitchFamily="34" charset="0"/>
              <a:buChar char="•"/>
            </a:pPr>
            <a:r>
              <a:rPr lang="en-US"/>
              <a:t>Developed over last 18 months</a:t>
            </a:r>
            <a:endParaRPr lang="en-US">
              <a:cs typeface="Calibri"/>
            </a:endParaRPr>
          </a:p>
          <a:p>
            <a:pPr marL="171450" indent="-171450">
              <a:buFont typeface="Arial" panose="020B0604020202020204" pitchFamily="34" charset="0"/>
              <a:buChar char="•"/>
            </a:pPr>
            <a:r>
              <a:rPr lang="en-US"/>
              <a:t>Thoughtful approach by many committees in collaboration to create a classification that made sense and reflected what councils are doing</a:t>
            </a:r>
            <a:endParaRPr lang="en-US">
              <a:cs typeface="Calibri"/>
            </a:endParaRPr>
          </a:p>
          <a:p>
            <a:pPr marL="171450" indent="-171450">
              <a:buFont typeface="Arial" panose="020B0604020202020204" pitchFamily="34" charset="0"/>
              <a:buChar char="•"/>
            </a:pPr>
            <a:r>
              <a:rPr lang="en-US" b="1"/>
              <a:t>Text heavy presentation – BUT this is not a full-blown training – you will learn more about that later in the presentation</a:t>
            </a:r>
            <a:endParaRPr lang="en-US" b="1">
              <a:cs typeface="Calibri"/>
            </a:endParaRPr>
          </a:p>
          <a:p>
            <a:pPr marL="171450" indent="-171450">
              <a:buFont typeface="Arial" panose="020B0604020202020204" pitchFamily="34" charset="0"/>
              <a:buChar char="•"/>
            </a:pPr>
            <a:r>
              <a:rPr lang="en-US" b="1"/>
              <a:t>We will review the agenda shortly, so please try to hold questions till toward the end because it is likely we will answer many questions you have as we move through the material</a:t>
            </a:r>
          </a:p>
          <a:p>
            <a:pPr marL="171450" indent="-171450">
              <a:buFont typeface="Arial" panose="020B0604020202020204" pitchFamily="34" charset="0"/>
              <a:buChar char="•"/>
            </a:pPr>
            <a:r>
              <a:rPr lang="en-US"/>
              <a:t>Highlight some of this may be new to you who have never worked with NCAP – new terms, processes etc. Reach  out to your local council NCAP chairman, if you don’t know who that is, reach out to your Scout Exec and or reach out to ncap@Scouting.org and we will connect you with resources.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Thank you for attending, thank you for ensuring your council is prepared to successfully roll out short-term camps in your council.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2</a:t>
            </a:fld>
            <a:endParaRPr lang="en-US"/>
          </a:p>
        </p:txBody>
      </p:sp>
    </p:spTree>
    <p:extLst>
      <p:ext uri="{BB962C8B-B14F-4D97-AF65-F5344CB8AC3E}">
        <p14:creationId xmlns:p14="http://schemas.microsoft.com/office/powerpoint/2010/main" val="61593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r>
              <a:rPr lang="en-US"/>
              <a:t>When short-term camp administrators arrive at short-term camp, they will work with camp leadership to review the standards implantation on site and sign off the “assessment declaration” portion of the “</a:t>
            </a:r>
            <a:r>
              <a:rPr lang="en-US" sz="1200">
                <a:cs typeface="Calibri"/>
              </a:rPr>
              <a:t>NCAP Local Council Authorization and Declaration”</a:t>
            </a:r>
          </a:p>
          <a:p>
            <a:pPr marL="171450" indent="-171450">
              <a:buFont typeface="Arial" panose="020B0604020202020204" pitchFamily="34" charset="0"/>
              <a:buChar char="•"/>
            </a:pPr>
            <a:r>
              <a:rPr lang="en-US" sz="1200">
                <a:cs typeface="Calibri"/>
              </a:rPr>
              <a:t>Form is filed with local council. </a:t>
            </a:r>
          </a:p>
          <a:p>
            <a:pPr marL="171450" indent="-171450">
              <a:buFont typeface="Arial" panose="020B0604020202020204" pitchFamily="34" charset="0"/>
              <a:buChar char="•"/>
            </a:pPr>
            <a:endParaRPr lang="en-US" sz="1200">
              <a:cs typeface="Calibri"/>
            </a:endParaRPr>
          </a:p>
          <a:p>
            <a:pPr marL="171450" indent="-171450">
              <a:buFont typeface="Arial" panose="020B0604020202020204" pitchFamily="34" charset="0"/>
              <a:buChar char="•"/>
            </a:pPr>
            <a:r>
              <a:rPr lang="en-US" sz="1200" b="1">
                <a:cs typeface="Calibri"/>
              </a:rPr>
              <a:t>STRESS THAT THE ASSESSMENT IS NOT LIKE OTHER ASSESSMENTS AND DOES NOT INCLUDE AN NCAP TEAM – TP wrote this. This has been a confusion. </a:t>
            </a:r>
            <a:endParaRPr lang="en-US" b="1"/>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20</a:t>
            </a:fld>
            <a:endParaRPr lang="en-US"/>
          </a:p>
        </p:txBody>
      </p:sp>
    </p:spTree>
    <p:extLst>
      <p:ext uri="{BB962C8B-B14F-4D97-AF65-F5344CB8AC3E}">
        <p14:creationId xmlns:p14="http://schemas.microsoft.com/office/powerpoint/2010/main" val="124364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r>
              <a:rPr lang="en-US"/>
              <a:t>On site there are documents that should be managed such as first-aid log books. There may be others like incident reports </a:t>
            </a:r>
            <a:r>
              <a:rPr lang="en-US" err="1"/>
              <a:t>etc</a:t>
            </a:r>
            <a:r>
              <a:rPr lang="en-US"/>
              <a:t> that need to be done during the course of the camp.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21</a:t>
            </a:fld>
            <a:endParaRPr lang="en-US"/>
          </a:p>
        </p:txBody>
      </p:sp>
    </p:spTree>
    <p:extLst>
      <p:ext uri="{BB962C8B-B14F-4D97-AF65-F5344CB8AC3E}">
        <p14:creationId xmlns:p14="http://schemas.microsoft.com/office/powerpoint/2010/main" val="1475162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At the conclusion of the camp, all paperwork should be submitted to the council office. Including the fully signed “</a:t>
            </a:r>
            <a:r>
              <a:rPr lang="en-US" sz="1200">
                <a:cs typeface="Calibri"/>
              </a:rPr>
              <a:t>NCAP Local Council Authorization and Declaration” form. </a:t>
            </a: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22</a:t>
            </a:fld>
            <a:endParaRPr lang="en-US"/>
          </a:p>
        </p:txBody>
      </p:sp>
    </p:spTree>
    <p:extLst>
      <p:ext uri="{BB962C8B-B14F-4D97-AF65-F5344CB8AC3E}">
        <p14:creationId xmlns:p14="http://schemas.microsoft.com/office/powerpoint/2010/main" val="4151144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r>
              <a:rPr lang="en-US"/>
              <a:t>The local council NCAP committee should continue to support all locally authorized programs such as day camps and short-term camps by periodically reviewing the forms submitted the short-term camp administrators.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23</a:t>
            </a:fld>
            <a:endParaRPr lang="en-US"/>
          </a:p>
        </p:txBody>
      </p:sp>
    </p:spTree>
    <p:extLst>
      <p:ext uri="{BB962C8B-B14F-4D97-AF65-F5344CB8AC3E}">
        <p14:creationId xmlns:p14="http://schemas.microsoft.com/office/powerpoint/2010/main" val="463857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a:p>
            <a:pPr marL="171450" indent="-171450">
              <a:buFont typeface="Arial" panose="020B0604020202020204" pitchFamily="34" charset="0"/>
              <a:buChar char="•"/>
            </a:pPr>
            <a:r>
              <a:rPr lang="en-US"/>
              <a:t>Standards at a glance resource</a:t>
            </a:r>
          </a:p>
          <a:p>
            <a:pPr marL="171450" indent="-171450">
              <a:buFont typeface="Arial" panose="020B0604020202020204" pitchFamily="34" charset="0"/>
              <a:buChar char="•"/>
            </a:pPr>
            <a:r>
              <a:rPr lang="en-US"/>
              <a:t>Similar applicability as family camp has had in the past</a:t>
            </a:r>
          </a:p>
          <a:p>
            <a:pPr marL="171450" indent="-171450">
              <a:buFont typeface="Arial" panose="020B0604020202020204" pitchFamily="34" charset="0"/>
              <a:buChar char="•"/>
            </a:pPr>
            <a:r>
              <a:rPr lang="en-US"/>
              <a:t>We are going to walk through a few standards to talk about how these apply to a short-term camp.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24</a:t>
            </a:fld>
            <a:endParaRPr lang="en-US"/>
          </a:p>
        </p:txBody>
      </p:sp>
    </p:spTree>
    <p:extLst>
      <p:ext uri="{BB962C8B-B14F-4D97-AF65-F5344CB8AC3E}">
        <p14:creationId xmlns:p14="http://schemas.microsoft.com/office/powerpoint/2010/main" val="1099075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pPr marL="171450" indent="-171450">
              <a:buFont typeface="Arial" panose="020B0604020202020204" pitchFamily="34" charset="0"/>
              <a:buChar char="•"/>
            </a:pPr>
            <a:r>
              <a:rPr lang="en-US"/>
              <a:t>New in 2020</a:t>
            </a:r>
          </a:p>
          <a:p>
            <a:pPr marL="171450" indent="-171450">
              <a:buFont typeface="Arial" panose="020B0604020202020204" pitchFamily="34" charset="0"/>
              <a:buChar char="•"/>
            </a:pPr>
            <a:r>
              <a:rPr lang="en-US"/>
              <a:t>Clears up confusion about definitions, standard applicability, assessments, waivers etc. </a:t>
            </a:r>
          </a:p>
          <a:p>
            <a:pPr marL="171450" indent="-171450">
              <a:buFont typeface="Arial" panose="020B0604020202020204" pitchFamily="34" charset="0"/>
              <a:buChar char="•"/>
            </a:pPr>
            <a:r>
              <a:rPr lang="en-US"/>
              <a:t>We just discussed much of what these standards discussed when we walked through the short-term camp process. </a:t>
            </a:r>
          </a:p>
          <a:p>
            <a:pPr marL="171450" indent="-171450">
              <a:buFont typeface="Arial" panose="020B0604020202020204" pitchFamily="34" charset="0"/>
              <a:buChar char="•"/>
            </a:pPr>
            <a:r>
              <a:rPr lang="en-US"/>
              <a:t>Waivers/variances apply in the exact same way as they have to other camp classifications like day camp and long-term camp. </a:t>
            </a: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25</a:t>
            </a:fld>
            <a:endParaRPr lang="en-US"/>
          </a:p>
        </p:txBody>
      </p:sp>
    </p:spTree>
    <p:extLst>
      <p:ext uri="{BB962C8B-B14F-4D97-AF65-F5344CB8AC3E}">
        <p14:creationId xmlns:p14="http://schemas.microsoft.com/office/powerpoint/2010/main" val="193672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pPr marL="171450" indent="-171450">
              <a:buFont typeface="Arial" panose="020B0604020202020204" pitchFamily="34" charset="0"/>
              <a:buChar char="•"/>
            </a:pPr>
            <a:r>
              <a:rPr lang="en-US"/>
              <a:t>Similar application to other camp types</a:t>
            </a:r>
          </a:p>
          <a:p>
            <a:pPr marL="171450" indent="-171450">
              <a:buFont typeface="Arial" panose="020B0604020202020204" pitchFamily="34" charset="0"/>
              <a:buChar char="•"/>
            </a:pPr>
            <a:r>
              <a:rPr lang="en-US"/>
              <a:t>PD 101 – all short-term camp program should support Scouting’s aims using methods. Just like day camps and long-term camps have. </a:t>
            </a:r>
          </a:p>
          <a:p>
            <a:pPr marL="171450" indent="-171450">
              <a:buFont typeface="Arial" panose="020B0604020202020204" pitchFamily="34" charset="0"/>
              <a:buChar char="•"/>
            </a:pPr>
            <a:r>
              <a:rPr lang="en-US"/>
              <a:t>PD 102-104 – program should be appropriate to the youth being served. These are important in the planning stage as the NCAP Local Council Authorization and Declaration form asks about the camp description and who it is designed to serve (I think?)</a:t>
            </a:r>
          </a:p>
          <a:p>
            <a:endParaRPr lang="en-US"/>
          </a:p>
          <a:p>
            <a:pPr marL="171450" indent="-171450">
              <a:buFont typeface="Arial" panose="020B0604020202020204" pitchFamily="34" charset="0"/>
              <a:buChar char="•"/>
            </a:pPr>
            <a:r>
              <a:rPr lang="en-US"/>
              <a:t>109 – outside contracts, reminder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26</a:t>
            </a:fld>
            <a:endParaRPr lang="en-US"/>
          </a:p>
        </p:txBody>
      </p:sp>
    </p:spTree>
    <p:extLst>
      <p:ext uri="{BB962C8B-B14F-4D97-AF65-F5344CB8AC3E}">
        <p14:creationId xmlns:p14="http://schemas.microsoft.com/office/powerpoint/2010/main" val="555618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endParaRPr lang="en-US"/>
          </a:p>
          <a:p>
            <a:pPr marL="171450" indent="-171450" algn="l">
              <a:buFont typeface="Arial" panose="020B0604020202020204" pitchFamily="34" charset="0"/>
              <a:buChar char="•"/>
            </a:pPr>
            <a:r>
              <a:rPr lang="en-US"/>
              <a:t>PS 201 – for example if you have an aquatics program at your short-term camp, must adhere to the guidance in </a:t>
            </a:r>
            <a:r>
              <a:rPr lang="en-US" sz="1800" b="0" i="0" u="none" strike="noStrike" baseline="0">
                <a:latin typeface="ArialMT"/>
              </a:rPr>
              <a:t>Safe Swim Defense and Safety Afloat procedures are used for all on-site and off-site swimming and boating activities. All campers and staff adhere to the buddy system and restrictions based on swim classifications. Just like the GTSS also states.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a:latin typeface="ArialMT"/>
              </a:rPr>
              <a:t>PS-205 ATV programs must meet BSA policy regardless if it’s a short-term or long-term camp</a:t>
            </a:r>
            <a:endParaRPr lang="en-US" sz="1800"/>
          </a:p>
          <a:p>
            <a:pPr marL="171450" indent="-171450" algn="l">
              <a:buFont typeface="Arial" panose="020B0604020202020204" pitchFamily="34" charset="0"/>
              <a:buChar char="•"/>
            </a:pPr>
            <a:r>
              <a:rPr lang="en-US" sz="1800" b="0" i="0" u="none" strike="noStrike" baseline="0">
                <a:latin typeface="ArialMT"/>
              </a:rPr>
              <a:t>PS-206 – cope and climbing  programs continue to have to meet the GTSS and other principles found in items such as Belay On. </a:t>
            </a:r>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27</a:t>
            </a:fld>
            <a:endParaRPr lang="en-US"/>
          </a:p>
        </p:txBody>
      </p:sp>
    </p:spTree>
    <p:extLst>
      <p:ext uri="{BB962C8B-B14F-4D97-AF65-F5344CB8AC3E}">
        <p14:creationId xmlns:p14="http://schemas.microsoft.com/office/powerpoint/2010/main" val="2869098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a:t>
            </a:r>
          </a:p>
          <a:p>
            <a:pPr marL="171450" indent="-171450">
              <a:buFont typeface="Arial" panose="020B0604020202020204" pitchFamily="34" charset="0"/>
              <a:buChar char="•"/>
            </a:pPr>
            <a:r>
              <a:rPr lang="en-US"/>
              <a:t>401 and 402 are about staff qualifications and training. </a:t>
            </a:r>
          </a:p>
          <a:p>
            <a:pPr marL="171450" indent="-171450">
              <a:buFont typeface="Arial" panose="020B0604020202020204" pitchFamily="34" charset="0"/>
              <a:buChar char="•"/>
            </a:pPr>
            <a:r>
              <a:rPr lang="en-US"/>
              <a:t>While 401 and 402 are not specifically stated for short term camp, training of the staff is an important aspect of the short-term camp to ensure quality program</a:t>
            </a:r>
          </a:p>
          <a:p>
            <a:pPr marL="171450" indent="-171450">
              <a:buFont typeface="Arial" panose="020B0604020202020204" pitchFamily="34" charset="0"/>
              <a:buChar char="•"/>
            </a:pPr>
            <a:r>
              <a:rPr lang="en-US"/>
              <a:t>Camps that pay staff need to focus on the employment laws of Federal and state for adults and the child labor laws. </a:t>
            </a:r>
          </a:p>
          <a:p>
            <a:pPr marL="171450" indent="-171450">
              <a:buFont typeface="Arial" panose="020B0604020202020204" pitchFamily="34" charset="0"/>
              <a:buChar char="•"/>
            </a:pPr>
            <a:r>
              <a:rPr lang="en-US"/>
              <a:t>GTSS still applies to all that we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Individuals that are resident camp director certified can serve as your short-term camp administrator but will need to be brought up to speed on the position of a short-term camp administrator to serve effectively.  (this is not a change as family camp administrators)</a:t>
            </a:r>
          </a:p>
          <a:p>
            <a:pPr marL="171450" indent="-171450">
              <a:buFont typeface="Arial" panose="020B0604020202020204" pitchFamily="34" charset="0"/>
              <a:buChar char="•"/>
            </a:pPr>
            <a:r>
              <a:rPr lang="en-US"/>
              <a:t>Need to verify that youth protection requirements are met and that any outside vendors meets the requirements of PD-109</a:t>
            </a:r>
          </a:p>
          <a:p>
            <a:pPr marL="171450" indent="-171450">
              <a:buFont typeface="Arial" panose="020B0604020202020204" pitchFamily="34" charset="0"/>
              <a:buChar char="•"/>
            </a:pPr>
            <a:r>
              <a:rPr lang="en-US"/>
              <a:t>Aquatics, shooting sports and COPE staff requirements have not changed. You still need certified people to operate these programs. </a:t>
            </a:r>
          </a:p>
          <a:p>
            <a:pPr marL="171450" indent="-171450">
              <a:buFont typeface="Arial" panose="020B0604020202020204" pitchFamily="34" charset="0"/>
              <a:buChar char="•"/>
            </a:pPr>
            <a:r>
              <a:rPr lang="en-US" b="1"/>
              <a:t>Health officer is “new” that they meet the qualifications in the standard. </a:t>
            </a:r>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28</a:t>
            </a:fld>
            <a:endParaRPr lang="en-US"/>
          </a:p>
        </p:txBody>
      </p:sp>
    </p:spTree>
    <p:extLst>
      <p:ext uri="{BB962C8B-B14F-4D97-AF65-F5344CB8AC3E}">
        <p14:creationId xmlns:p14="http://schemas.microsoft.com/office/powerpoint/2010/main" val="2016128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a:t>
            </a:r>
          </a:p>
          <a:p>
            <a:pPr marL="171450" indent="-171450">
              <a:buFont typeface="Arial" panose="020B0604020202020204" pitchFamily="34" charset="0"/>
              <a:buChar char="•"/>
            </a:pPr>
            <a:r>
              <a:rPr lang="en-US"/>
              <a:t>401 and 402 are about staff qualifications and training. </a:t>
            </a:r>
          </a:p>
          <a:p>
            <a:pPr marL="171450" indent="-171450">
              <a:buFont typeface="Arial" panose="020B0604020202020204" pitchFamily="34" charset="0"/>
              <a:buChar char="•"/>
            </a:pPr>
            <a:r>
              <a:rPr lang="en-US"/>
              <a:t>While 401 and 402 are not specifically stated for short term camp, training of the staff is an important aspect of the short-term camp to ensure quality program</a:t>
            </a:r>
          </a:p>
          <a:p>
            <a:pPr marL="171450" indent="-171450">
              <a:buFont typeface="Arial" panose="020B0604020202020204" pitchFamily="34" charset="0"/>
              <a:buChar char="•"/>
            </a:pPr>
            <a:r>
              <a:rPr lang="en-US"/>
              <a:t>Camps that pay staff need to focus on the employment laws of Federal and state for adults and the child labor laws. </a:t>
            </a:r>
          </a:p>
          <a:p>
            <a:pPr marL="171450" indent="-171450">
              <a:buFont typeface="Arial" panose="020B0604020202020204" pitchFamily="34" charset="0"/>
              <a:buChar char="•"/>
            </a:pPr>
            <a:r>
              <a:rPr lang="en-US"/>
              <a:t>GTSS still applies to all that we do.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Individuals that are resident camp director certified can serve as your short-term camp administrator but will need to be brought up to speed on the position of a short-term camp administrator to serve effectively.  (this is not a change as family camp administrators)</a:t>
            </a:r>
          </a:p>
          <a:p>
            <a:pPr marL="171450" indent="-171450">
              <a:buFont typeface="Arial" panose="020B0604020202020204" pitchFamily="34" charset="0"/>
              <a:buChar char="•"/>
            </a:pPr>
            <a:r>
              <a:rPr lang="en-US"/>
              <a:t>Need to verify that youth protection requirements are met and that any outside vendors meets the requirements of PD-109</a:t>
            </a:r>
          </a:p>
          <a:p>
            <a:pPr marL="171450" indent="-171450">
              <a:buFont typeface="Arial" panose="020B0604020202020204" pitchFamily="34" charset="0"/>
              <a:buChar char="•"/>
            </a:pPr>
            <a:r>
              <a:rPr lang="en-US"/>
              <a:t>Aquatics, shooting sports and COPE staff requirements have not changed. You still need certified people to operate these programs. </a:t>
            </a:r>
          </a:p>
          <a:p>
            <a:pPr marL="171450" indent="-171450">
              <a:buFont typeface="Arial" panose="020B0604020202020204" pitchFamily="34" charset="0"/>
              <a:buChar char="•"/>
            </a:pPr>
            <a:r>
              <a:rPr lang="en-US" b="1"/>
              <a:t>Health officer is “new” that they meet the qualifications in the standard. </a:t>
            </a:r>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29</a:t>
            </a:fld>
            <a:endParaRPr lang="en-US"/>
          </a:p>
        </p:txBody>
      </p:sp>
    </p:spTree>
    <p:extLst>
      <p:ext uri="{BB962C8B-B14F-4D97-AF65-F5344CB8AC3E}">
        <p14:creationId xmlns:p14="http://schemas.microsoft.com/office/powerpoint/2010/main" val="18574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intros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Intro Carl last then turn to him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r>
              <a:rPr lang="en-US"/>
              <a:t>Frank introduce Carl</a:t>
            </a:r>
          </a:p>
          <a:p>
            <a:endParaRPr lang="en-US">
              <a:cs typeface="Calibri"/>
            </a:endParaRPr>
          </a:p>
          <a:p>
            <a:pPr marL="171450" indent="-171450">
              <a:buFont typeface="Arial"/>
              <a:buChar char="•"/>
            </a:pPr>
            <a:r>
              <a:rPr lang="en-US">
                <a:cs typeface="Calibri"/>
              </a:rPr>
              <a:t>Since 2013, Councils have been using the NCAP process to look at their camps and make certain that they are delivering the promise of having high quality outdoor experience to our youth</a:t>
            </a:r>
          </a:p>
          <a:p>
            <a:pPr marL="171450" indent="-171450">
              <a:buFont typeface="Arial"/>
              <a:buChar char="•"/>
            </a:pPr>
            <a:r>
              <a:rPr lang="en-US">
                <a:cs typeface="Calibri"/>
              </a:rPr>
              <a:t>We are blessed to have a phenomenal group of leaders guiding the process</a:t>
            </a:r>
          </a:p>
          <a:p>
            <a:pPr marL="171450" indent="-171450">
              <a:buFont typeface="Arial"/>
              <a:buChar char="•"/>
            </a:pPr>
            <a:r>
              <a:rPr lang="en-US">
                <a:cs typeface="Calibri"/>
              </a:rPr>
              <a:t>Carl Nicolaysen is the chairman of the NCAP Committee, he has been a member since it's inception.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3</a:t>
            </a:fld>
            <a:endParaRPr lang="en-US"/>
          </a:p>
        </p:txBody>
      </p:sp>
    </p:spTree>
    <p:extLst>
      <p:ext uri="{BB962C8B-B14F-4D97-AF65-F5344CB8AC3E}">
        <p14:creationId xmlns:p14="http://schemas.microsoft.com/office/powerpoint/2010/main" val="40792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 (turn to Brian for facilities)</a:t>
            </a:r>
          </a:p>
          <a:p>
            <a:pPr marL="171450" indent="-171450">
              <a:buFont typeface="Arial" panose="020B0604020202020204" pitchFamily="34" charset="0"/>
              <a:buChar char="•"/>
            </a:pPr>
            <a:r>
              <a:rPr lang="en-US"/>
              <a:t>we are not going through each standard but will highlight a couple with nuance. </a:t>
            </a:r>
            <a:endParaRPr lang="en-US">
              <a:cs typeface="Calibri"/>
            </a:endParaRPr>
          </a:p>
          <a:p>
            <a:pPr marL="171450" indent="-171450">
              <a:buFont typeface="Arial" panose="020B0604020202020204" pitchFamily="34" charset="0"/>
              <a:buChar char="•"/>
            </a:pPr>
            <a:r>
              <a:rPr lang="en-US"/>
              <a:t>502-unit leadership – if the camp is designed to serve the unit the camp ensures that the leadership is present for the unit. If the camp is designed to serve individuals and not units, the camp must provide adequate adult supervision can be from volunteers or camp staff. </a:t>
            </a:r>
          </a:p>
          <a:p>
            <a:pPr marL="171450" indent="-171450">
              <a:buFont typeface="Arial" panose="020B0604020202020204" pitchFamily="34" charset="0"/>
              <a:buChar char="•"/>
            </a:pPr>
            <a:r>
              <a:rPr lang="en-US"/>
              <a:t>503 medical forms – for unit camps the unit leader keeps the forms and verifies to the health officer that they have them. For an individual camp, the form must be presented to the health officer. Parts A and B are required. Forms must be kept secure. Use family camp example.</a:t>
            </a:r>
            <a:endParaRPr lang="en-US">
              <a:cs typeface="Calibri"/>
            </a:endParaRPr>
          </a:p>
          <a:p>
            <a:pPr marL="171450" indent="-171450">
              <a:buFont typeface="Arial" panose="020B0604020202020204" pitchFamily="34" charset="0"/>
              <a:buChar char="•"/>
            </a:pPr>
            <a:r>
              <a:rPr lang="en-US"/>
              <a:t>504 – screenings – the unit leader informs the health officer of any limitations of concerns. Individuals at a short-term camp are screened individually by the health officer or designee. </a:t>
            </a:r>
            <a:endParaRPr lang="en-US">
              <a:cs typeface="Calibri"/>
            </a:endParaRPr>
          </a:p>
          <a:p>
            <a:pPr marL="171450" indent="-171450">
              <a:buFont typeface="Arial" panose="020B0604020202020204" pitchFamily="34" charset="0"/>
              <a:buChar char="•"/>
            </a:pPr>
            <a:r>
              <a:rPr lang="en-US"/>
              <a:t>505 – medical policies – policies about the medical care policies and procedures that are reviewed by the council health supervisor. These can be a generic set for short term camps of the same type – (camporees for instance)</a:t>
            </a:r>
            <a:endParaRPr lang="en-US">
              <a:cs typeface="Calibri"/>
            </a:endParaRPr>
          </a:p>
          <a:p>
            <a:pPr marL="171450" indent="-171450">
              <a:buFont typeface="Arial" panose="020B0604020202020204" pitchFamily="34" charset="0"/>
              <a:buChar char="•"/>
            </a:pPr>
            <a:r>
              <a:rPr lang="en-US"/>
              <a:t>507 – first aid logs -  can be kept on the district and council activity event form log.</a:t>
            </a:r>
            <a:endParaRPr lang="en-US">
              <a:cs typeface="Calibri"/>
            </a:endParaRPr>
          </a:p>
          <a:p>
            <a:pPr marL="171450" indent="-171450">
              <a:buFont typeface="Arial" panose="020B0604020202020204" pitchFamily="34" charset="0"/>
              <a:buChar char="•"/>
            </a:pPr>
            <a:r>
              <a:rPr lang="en-US"/>
              <a:t>508 – medication control – council needs to have a written policy about how medication is dispersed and needs to be approved by the local council health supervisor</a:t>
            </a:r>
            <a:endParaRPr lang="en-US">
              <a:cs typeface="Calibri"/>
            </a:endParaRPr>
          </a:p>
          <a:p>
            <a:pPr marL="0" indent="0">
              <a:buFont typeface="Arial" panose="020B0604020202020204" pitchFamily="34" charset="0"/>
              <a:buNone/>
            </a:pPr>
            <a:endParaRPr lang="en-US">
              <a:cs typeface="Calibri"/>
            </a:endParaRPr>
          </a:p>
          <a:p>
            <a:pPr marL="171450" indent="-171450">
              <a:buFont typeface="Arial" panose="020B0604020202020204" pitchFamily="34" charset="0"/>
              <a:buChar char="•"/>
            </a:pPr>
            <a:r>
              <a:rPr lang="en-US">
                <a:cs typeface="Calibri"/>
              </a:rPr>
              <a:t>None of this is new, it is just helping us to remember to do things to make certain we are running safe short-term camps</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30</a:t>
            </a:fld>
            <a:endParaRPr lang="en-US"/>
          </a:p>
        </p:txBody>
      </p:sp>
    </p:spTree>
    <p:extLst>
      <p:ext uri="{BB962C8B-B14F-4D97-AF65-F5344CB8AC3E}">
        <p14:creationId xmlns:p14="http://schemas.microsoft.com/office/powerpoint/2010/main" val="3337285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main thing to remember is that if you are having your camp on one of your NCAP authorized properties – all properties standards apply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When you do get to see the standards – check to see what part of the standard applies to the short-term camps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Standards like certified drinking water, fire protection, hazardous materials are of course included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FA 707 Toilets and Latrines, FA 711 Motor Vehicles applies – </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FA 715 and FA 716  is listed because there will be some short-term events involving COPE and Climbing and ATV training programs</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31</a:t>
            </a:fld>
            <a:endParaRPr lang="en-US"/>
          </a:p>
        </p:txBody>
      </p:sp>
    </p:spTree>
    <p:extLst>
      <p:ext uri="{BB962C8B-B14F-4D97-AF65-F5344CB8AC3E}">
        <p14:creationId xmlns:p14="http://schemas.microsoft.com/office/powerpoint/2010/main" val="2693040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For </a:t>
            </a:r>
            <a:r>
              <a:rPr lang="en-US" sz="1200" err="1">
                <a:cs typeface="Calibri"/>
              </a:rPr>
              <a:t>th</a:t>
            </a:r>
            <a:r>
              <a:rPr lang="en-US" sz="1200">
                <a:cs typeface="Calibri"/>
              </a:rPr>
              <a:t> </a:t>
            </a:r>
            <a:r>
              <a:rPr lang="en-US" sz="1200" err="1">
                <a:cs typeface="Calibri"/>
              </a:rPr>
              <a:t>emost</a:t>
            </a:r>
            <a:r>
              <a:rPr lang="en-US" sz="1200">
                <a:cs typeface="Calibri"/>
              </a:rPr>
              <a:t> part, we know you were doing these thing already – this just helps you remember to check certain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AO 801 – Permits and compliance – do you need anything special to have the event at that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AO 802    Councils will authorize all these camps through the NCAP Local Council Authorization and Assessment Declaration 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AO 805 – Emergency procedures – All camps need these so when writing them – the council should create a generic one that can be adapted for the various locations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AO 811 and AO 812– The NCAP Site Appraisal Form and the NCAP Local Authorization and Assessment Declaration are now posted on the NCAP website and the Short term camp website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32</a:t>
            </a:fld>
            <a:endParaRPr lang="en-US"/>
          </a:p>
        </p:txBody>
      </p:sp>
    </p:spTree>
    <p:extLst>
      <p:ext uri="{BB962C8B-B14F-4D97-AF65-F5344CB8AC3E}">
        <p14:creationId xmlns:p14="http://schemas.microsoft.com/office/powerpoint/2010/main" val="1572005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 </a:t>
            </a:r>
          </a:p>
          <a:p>
            <a:endParaRPr lang="en-US"/>
          </a:p>
          <a:p>
            <a:endParaRPr lang="en-US"/>
          </a:p>
          <a:p>
            <a:pPr marL="171450" indent="-171450">
              <a:buFont typeface="Arial" panose="020B0604020202020204" pitchFamily="34" charset="0"/>
              <a:buChar char="•"/>
            </a:pPr>
            <a:r>
              <a:rPr lang="en-US"/>
              <a:t>As with all other classification – Recommended Practices are not required, but encouraged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you see one that is not marked for Short-term camps, but you are doing it, or can do it – please do – these only make us better</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 always, these are not required. These standards are recorded as either Compliant – or Non-Applicable</a:t>
            </a:r>
            <a:endParaRPr lang="en-US">
              <a:cs typeface="Calibri"/>
            </a:endParaRPr>
          </a:p>
          <a:p>
            <a:endParaRPr lang="en-US"/>
          </a:p>
          <a:p>
            <a:endParaRPr lang="en-US"/>
          </a:p>
          <a:p>
            <a:r>
              <a:rPr lang="en-US"/>
              <a:t>Andrea – can you talk about the implementation of this process</a:t>
            </a:r>
          </a:p>
        </p:txBody>
      </p:sp>
      <p:sp>
        <p:nvSpPr>
          <p:cNvPr id="4" name="Slide Number Placeholder 3"/>
          <p:cNvSpPr>
            <a:spLocks noGrp="1"/>
          </p:cNvSpPr>
          <p:nvPr>
            <p:ph type="sldNum" sz="quarter" idx="5"/>
          </p:nvPr>
        </p:nvSpPr>
        <p:spPr/>
        <p:txBody>
          <a:bodyPr/>
          <a:lstStyle/>
          <a:p>
            <a:fld id="{B8AEC252-11BA-41D8-B70B-D8FB4F786B69}" type="slidenum">
              <a:rPr lang="en-US" smtClean="0"/>
              <a:t>33</a:t>
            </a:fld>
            <a:endParaRPr lang="en-US"/>
          </a:p>
        </p:txBody>
      </p:sp>
    </p:spTree>
    <p:extLst>
      <p:ext uri="{BB962C8B-B14F-4D97-AF65-F5344CB8AC3E}">
        <p14:creationId xmlns:p14="http://schemas.microsoft.com/office/powerpoint/2010/main" val="45367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Tom/Andrea</a:t>
            </a:r>
          </a:p>
          <a:p>
            <a:endParaRPr lang="en-US" b="1"/>
          </a:p>
          <a:p>
            <a:r>
              <a:rPr lang="en-US" b="1"/>
              <a:t>Again we recognize change is difficult. </a:t>
            </a:r>
          </a:p>
          <a:p>
            <a:endParaRPr lang="en-US" b="1"/>
          </a:p>
          <a:p>
            <a:r>
              <a:rPr lang="en-US" b="1"/>
              <a:t>What’s a challenge to implement (Andrea ask Tom)</a:t>
            </a:r>
          </a:p>
          <a:p>
            <a:pPr marL="171450" indent="-171450">
              <a:buFontTx/>
              <a:buChar char="-"/>
            </a:pPr>
            <a:r>
              <a:rPr lang="en-US"/>
              <a:t>Paperwork</a:t>
            </a:r>
          </a:p>
          <a:p>
            <a:pPr marL="628650" lvl="1" indent="-171450">
              <a:buFontTx/>
              <a:buChar char="-"/>
            </a:pPr>
            <a:r>
              <a:rPr lang="en-US"/>
              <a:t>Initial building of documentation, tracking information (resources how to? Google drive, teams channel </a:t>
            </a:r>
            <a:r>
              <a:rPr lang="en-US" err="1"/>
              <a:t>etc</a:t>
            </a:r>
            <a:r>
              <a:rPr lang="en-US"/>
              <a:t>) NCAP committees etc. </a:t>
            </a:r>
          </a:p>
          <a:p>
            <a:pPr marL="628650" lvl="1" indent="-171450">
              <a:buFontTx/>
              <a:buChar char="-"/>
            </a:pPr>
            <a:r>
              <a:rPr lang="en-US"/>
              <a:t>Use the existing documents that you have for long term – use of one kind of doc for group of camps </a:t>
            </a:r>
          </a:p>
          <a:p>
            <a:pPr marL="628650" lvl="1" indent="-171450">
              <a:buFontTx/>
              <a:buChar char="-"/>
            </a:pPr>
            <a:r>
              <a:rPr lang="en-US"/>
              <a:t>Types of things to use – emergency procedures, medical procedures, medication procedures etc. may require only small tweaks</a:t>
            </a:r>
          </a:p>
          <a:p>
            <a:pPr marL="171450" indent="-171450">
              <a:buFontTx/>
              <a:buChar char="-"/>
            </a:pPr>
            <a:r>
              <a:rPr lang="en-US"/>
              <a:t>People</a:t>
            </a:r>
          </a:p>
          <a:p>
            <a:pPr marL="628650" lvl="1" indent="-171450">
              <a:buFontTx/>
              <a:buChar char="-"/>
            </a:pPr>
            <a:r>
              <a:rPr lang="en-US"/>
              <a:t>Medical officer!</a:t>
            </a:r>
          </a:p>
          <a:p>
            <a:pPr marL="628650" lvl="1" indent="-171450">
              <a:buFontTx/>
              <a:buChar char="-"/>
            </a:pPr>
            <a:r>
              <a:rPr lang="en-US"/>
              <a:t>Engage your local council health supervisor one time for all of these</a:t>
            </a:r>
          </a:p>
          <a:p>
            <a:pPr marL="628650" lvl="1" indent="-171450">
              <a:buFontTx/>
              <a:buChar char="-"/>
            </a:pPr>
            <a:r>
              <a:rPr lang="en-US"/>
              <a:t>Short-Term Camp Administrator</a:t>
            </a:r>
          </a:p>
          <a:p>
            <a:pPr marL="628650" lvl="1" indent="-171450">
              <a:buFontTx/>
              <a:buChar char="-"/>
            </a:pPr>
            <a:r>
              <a:rPr lang="en-US"/>
              <a:t>Verify other program staff qualifications</a:t>
            </a:r>
          </a:p>
          <a:p>
            <a:endParaRPr lang="en-US"/>
          </a:p>
          <a:p>
            <a:r>
              <a:rPr lang="en-US" b="1"/>
              <a:t>What makes better in 2021? (Tom ask Andrea)</a:t>
            </a:r>
          </a:p>
          <a:p>
            <a:pPr marL="171450" indent="-171450">
              <a:buFontTx/>
              <a:buChar char="-"/>
            </a:pPr>
            <a:r>
              <a:rPr lang="en-US"/>
              <a:t>Less national submissions required</a:t>
            </a:r>
          </a:p>
          <a:p>
            <a:pPr marL="171450" indent="-171450">
              <a:buFontTx/>
              <a:buChar char="-"/>
            </a:pPr>
            <a:r>
              <a:rPr lang="en-US"/>
              <a:t>Local management and oversight with better built in process </a:t>
            </a:r>
          </a:p>
          <a:p>
            <a:pPr marL="171450" indent="-171450">
              <a:buFontTx/>
              <a:buChar char="-"/>
            </a:pPr>
            <a:r>
              <a:rPr lang="en-US"/>
              <a:t>Empower and enable local councils to train their own short-term camp administrators</a:t>
            </a:r>
          </a:p>
          <a:p>
            <a:pPr marL="171450" indent="-171450">
              <a:buFontTx/>
              <a:buChar char="-"/>
            </a:pPr>
            <a:r>
              <a:rPr lang="en-US"/>
              <a:t>Safer, more quality short-term camps</a:t>
            </a:r>
          </a:p>
          <a:p>
            <a:endParaRPr lang="en-US"/>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34</a:t>
            </a:fld>
            <a:endParaRPr lang="en-US"/>
          </a:p>
        </p:txBody>
      </p:sp>
    </p:spTree>
    <p:extLst>
      <p:ext uri="{BB962C8B-B14F-4D97-AF65-F5344CB8AC3E}">
        <p14:creationId xmlns:p14="http://schemas.microsoft.com/office/powerpoint/2010/main" val="736436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Divide up  - Andrea and Tom to interact </a:t>
            </a:r>
          </a:p>
          <a:p>
            <a:endParaRPr lang="en-US"/>
          </a:p>
          <a:p>
            <a:pPr marL="0" indent="0">
              <a:buFont typeface="Arial" panose="020B0604020202020204" pitchFamily="34" charset="0"/>
              <a:buNone/>
            </a:pPr>
            <a:endParaRPr lang="en-US" sz="1200" b="1">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a:cs typeface="Calibri"/>
              </a:rPr>
              <a:t>Campmaster coordinated weekend camping on your property (Tom)</a:t>
            </a:r>
          </a:p>
          <a:p>
            <a:pPr marL="0" indent="0">
              <a:buFont typeface="Arial" panose="020B0604020202020204" pitchFamily="34" charset="0"/>
              <a:buNone/>
            </a:pPr>
            <a:r>
              <a:rPr lang="en-US" sz="1200" b="1">
                <a:cs typeface="Calibri"/>
              </a:rPr>
              <a:t>2 types – </a:t>
            </a:r>
            <a:r>
              <a:rPr lang="en-US" sz="1200" b="0">
                <a:cs typeface="Calibri"/>
              </a:rPr>
              <a:t>you open camp for units who come and camp and do a troop camping trip (you open the gate)</a:t>
            </a:r>
          </a:p>
          <a:p>
            <a:pPr marL="0" indent="0">
              <a:buFont typeface="Arial" panose="020B0604020202020204" pitchFamily="34" charset="0"/>
              <a:buNone/>
            </a:pPr>
            <a:r>
              <a:rPr lang="en-US" sz="1200" b="1">
                <a:cs typeface="Calibri"/>
              </a:rPr>
              <a:t>Other type </a:t>
            </a:r>
            <a:r>
              <a:rPr lang="en-US" sz="1200" b="0">
                <a:cs typeface="Calibri"/>
              </a:rPr>
              <a:t>– you run program and they add the program aspect (shooting, pool, </a:t>
            </a:r>
            <a:r>
              <a:rPr lang="en-US" sz="1200" b="0" err="1">
                <a:cs typeface="Calibri"/>
              </a:rPr>
              <a:t>etc</a:t>
            </a:r>
            <a:r>
              <a:rPr lang="en-US" sz="1200" b="0">
                <a:cs typeface="Calibri"/>
              </a:rPr>
              <a:t>) – is short-term camp – health officer</a:t>
            </a:r>
          </a:p>
          <a:p>
            <a:pPr marL="171450" indent="-171450">
              <a:buFont typeface="Arial" panose="020B0604020202020204" pitchFamily="34" charset="0"/>
              <a:buChar char="•"/>
              <a:defRPr/>
            </a:pPr>
            <a:r>
              <a:rPr lang="en-US" sz="1200">
                <a:cs typeface="Calibri"/>
              </a:rPr>
              <a:t>Definition –</a:t>
            </a:r>
            <a:r>
              <a:rPr lang="en-US">
                <a:cs typeface="Calibri"/>
              </a:rPr>
              <a:t> </a:t>
            </a:r>
            <a:endParaRPr lang="en-US" sz="120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Is it unit coordinated, or council coordinated?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Short term camp -5 days in between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Camp property standards always apply anytime  of the year regardless of camp program type to a BSA accredited property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Calibri"/>
              </a:rPr>
              <a:t>Different options for shooting sports level training if unit-based activity vs short term camp</a:t>
            </a:r>
          </a:p>
          <a:p>
            <a:pPr marL="171450" indent="-171450">
              <a:buFont typeface="Arial" panose="020B0604020202020204" pitchFamily="34" charset="0"/>
              <a:buChar char="•"/>
              <a:defRPr/>
            </a:pPr>
            <a:r>
              <a:rPr lang="en-US" sz="1200">
                <a:cs typeface="Calibri"/>
              </a:rPr>
              <a:t>Assessment (how often / when - change for short-term camp) – not every weekend is evaluated. Just like we don’t evaluate every week of long-term camp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a:cs typeface="Calibri"/>
              </a:rPr>
              <a:t>Multi Unit Event – Unit run (Andrea)</a:t>
            </a:r>
          </a:p>
          <a:p>
            <a:pPr marL="285750" marR="0" indent="-285750">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Frequent question</a:t>
            </a:r>
          </a:p>
          <a:p>
            <a:pPr marL="285750" marR="0" indent="-285750">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There  are occasions when units conduct activities or events that involve other units. Units that wish to host events involving other units must have approval from their council. </a:t>
            </a:r>
          </a:p>
          <a:p>
            <a:pPr marL="285750" marR="0" indent="-285750">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This would not meet the definition  - not council organized</a:t>
            </a:r>
          </a:p>
          <a:p>
            <a:pPr marL="285750" marR="0" indent="-285750">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This is not a change in policy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cs typeface="Calibri"/>
            </a:endParaRPr>
          </a:p>
          <a:p>
            <a:r>
              <a:rPr lang="en-US" sz="1200" b="1" u="sng">
                <a:cs typeface="Calibri"/>
              </a:rPr>
              <a:t>Unit run camporee – (Tom ask Andrea if she doesn’t hit this hard enough above) – unless this is addressed in the multi unit event above</a:t>
            </a:r>
          </a:p>
          <a:p>
            <a:pPr marL="171450" indent="-171450">
              <a:buFont typeface="Arial" panose="020B0604020202020204" pitchFamily="34" charset="0"/>
              <a:buChar char="•"/>
            </a:pPr>
            <a:r>
              <a:rPr lang="en-US" sz="1200" b="0">
                <a:cs typeface="Calibri"/>
              </a:rPr>
              <a:t>Council/district asked a unit to host – this does not abdicate the council from responsibility </a:t>
            </a:r>
          </a:p>
          <a:p>
            <a:pPr marL="628650" lvl="1" indent="-171450">
              <a:buFont typeface="Arial" panose="020B0604020202020204" pitchFamily="34" charset="0"/>
              <a:buChar char="•"/>
            </a:pPr>
            <a:r>
              <a:rPr lang="en-US" sz="1200" b="0">
                <a:cs typeface="Calibri"/>
              </a:rPr>
              <a:t>Vs multi unit approved event</a:t>
            </a:r>
          </a:p>
          <a:p>
            <a:pPr marL="171450" indent="-171450">
              <a:buFont typeface="Arial" panose="020B0604020202020204" pitchFamily="34" charset="0"/>
              <a:buChar char="•"/>
            </a:pPr>
            <a:r>
              <a:rPr lang="en-US" sz="1200" b="0">
                <a:cs typeface="Calibri"/>
              </a:rPr>
              <a:t>Council takes money and does registration</a:t>
            </a:r>
          </a:p>
          <a:p>
            <a:endParaRPr lang="en-US"/>
          </a:p>
          <a:p>
            <a:r>
              <a:rPr lang="en-US" b="1"/>
              <a:t>Day event with the optional overnight for units</a:t>
            </a:r>
          </a:p>
          <a:p>
            <a:endParaRPr lang="en-US" b="1"/>
          </a:p>
          <a:p>
            <a:r>
              <a:rPr lang="en-US" b="1"/>
              <a:t>Do we add anything about a day camp where some kids stay overnight?</a:t>
            </a:r>
          </a:p>
        </p:txBody>
      </p:sp>
      <p:sp>
        <p:nvSpPr>
          <p:cNvPr id="4" name="Slide Number Placeholder 3"/>
          <p:cNvSpPr>
            <a:spLocks noGrp="1"/>
          </p:cNvSpPr>
          <p:nvPr>
            <p:ph type="sldNum" sz="quarter" idx="5"/>
          </p:nvPr>
        </p:nvSpPr>
        <p:spPr/>
        <p:txBody>
          <a:bodyPr/>
          <a:lstStyle/>
          <a:p>
            <a:fld id="{B8AEC252-11BA-41D8-B70B-D8FB4F786B69}" type="slidenum">
              <a:rPr lang="en-US" smtClean="0"/>
              <a:t>35</a:t>
            </a:fld>
            <a:endParaRPr lang="en-US"/>
          </a:p>
        </p:txBody>
      </p:sp>
    </p:spTree>
    <p:extLst>
      <p:ext uri="{BB962C8B-B14F-4D97-AF65-F5344CB8AC3E}">
        <p14:creationId xmlns:p14="http://schemas.microsoft.com/office/powerpoint/2010/main" val="28869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a:t>
            </a:r>
          </a:p>
          <a:p>
            <a:endParaRPr lang="en-US"/>
          </a:p>
          <a:p>
            <a:endParaRPr lang="en-US"/>
          </a:p>
        </p:txBody>
      </p:sp>
      <p:sp>
        <p:nvSpPr>
          <p:cNvPr id="4" name="Slide Number Placeholder 3"/>
          <p:cNvSpPr>
            <a:spLocks noGrp="1"/>
          </p:cNvSpPr>
          <p:nvPr>
            <p:ph type="sldNum" sz="quarter" idx="5"/>
          </p:nvPr>
        </p:nvSpPr>
        <p:spPr/>
        <p:txBody>
          <a:bodyPr/>
          <a:lstStyle/>
          <a:p>
            <a:fld id="{B8AEC252-11BA-41D8-B70B-D8FB4F786B69}" type="slidenum">
              <a:rPr lang="en-US" smtClean="0"/>
              <a:t>36</a:t>
            </a:fld>
            <a:endParaRPr lang="en-US"/>
          </a:p>
        </p:txBody>
      </p:sp>
    </p:spTree>
    <p:extLst>
      <p:ext uri="{BB962C8B-B14F-4D97-AF65-F5344CB8AC3E}">
        <p14:creationId xmlns:p14="http://schemas.microsoft.com/office/powerpoint/2010/main" val="3720662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Andrea</a:t>
            </a:r>
          </a:p>
        </p:txBody>
      </p:sp>
      <p:sp>
        <p:nvSpPr>
          <p:cNvPr id="4" name="Slide Number Placeholder 3"/>
          <p:cNvSpPr>
            <a:spLocks noGrp="1"/>
          </p:cNvSpPr>
          <p:nvPr>
            <p:ph type="sldNum" sz="quarter" idx="5"/>
          </p:nvPr>
        </p:nvSpPr>
        <p:spPr/>
        <p:txBody>
          <a:bodyPr/>
          <a:lstStyle/>
          <a:p>
            <a:fld id="{B8AEC252-11BA-41D8-B70B-D8FB4F786B69}" type="slidenum">
              <a:rPr lang="en-US" smtClean="0"/>
              <a:t>37</a:t>
            </a:fld>
            <a:endParaRPr lang="en-US"/>
          </a:p>
        </p:txBody>
      </p:sp>
    </p:spTree>
    <p:extLst>
      <p:ext uri="{BB962C8B-B14F-4D97-AF65-F5344CB8AC3E}">
        <p14:creationId xmlns:p14="http://schemas.microsoft.com/office/powerpoint/2010/main" val="352343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introduce Carl</a:t>
            </a:r>
          </a:p>
          <a:p>
            <a:endParaRPr lang="en-US" dirty="0">
              <a:cs typeface="Calibri"/>
            </a:endParaRPr>
          </a:p>
          <a:p>
            <a:pPr marL="171450" indent="-171450">
              <a:buFont typeface="Arial"/>
              <a:buChar char="•"/>
            </a:pPr>
            <a:r>
              <a:rPr lang="en-US" dirty="0">
                <a:cs typeface="Calibri"/>
              </a:rPr>
              <a:t>Since 2013, Councils have been using the NCAP process to look at their camps and make certain that they are delivering the promise of having high quality outdoor experience to our youth</a:t>
            </a:r>
          </a:p>
          <a:p>
            <a:pPr marL="171450" indent="-171450">
              <a:buFont typeface="Arial"/>
              <a:buChar char="•"/>
            </a:pPr>
            <a:r>
              <a:rPr lang="en-US" dirty="0">
                <a:cs typeface="Calibri"/>
              </a:rPr>
              <a:t>We are blessed to have a phenomenal group of leaders guiding the process</a:t>
            </a:r>
          </a:p>
          <a:p>
            <a:pPr marL="171450" indent="-171450">
              <a:buFont typeface="Arial"/>
              <a:buChar char="•"/>
            </a:pPr>
            <a:r>
              <a:rPr lang="en-US" dirty="0">
                <a:cs typeface="Calibri"/>
              </a:rPr>
              <a:t>Carl </a:t>
            </a:r>
            <a:r>
              <a:rPr lang="en-US" dirty="0" err="1">
                <a:cs typeface="Calibri"/>
              </a:rPr>
              <a:t>Nicolaysen</a:t>
            </a:r>
            <a:r>
              <a:rPr lang="en-US" dirty="0">
                <a:cs typeface="Calibri"/>
              </a:rPr>
              <a:t> is the chairman of the NCAP Committee, he has been a member since it's inception.  </a:t>
            </a:r>
          </a:p>
          <a:p>
            <a:endParaRPr lang="en-US" dirty="0"/>
          </a:p>
          <a:p>
            <a:endParaRPr lang="en-US" dirty="0">
              <a:cs typeface="Calibri"/>
            </a:endParaRPr>
          </a:p>
          <a:p>
            <a:pPr marL="171450" indent="-171450">
              <a:buFont typeface="Arial"/>
              <a:buChar char="•"/>
            </a:pPr>
            <a:r>
              <a:rPr lang="en-US" dirty="0">
                <a:cs typeface="Calibri"/>
              </a:rPr>
              <a:t>Carl -  </a:t>
            </a:r>
          </a:p>
          <a:p>
            <a:pPr marL="171450" indent="-171450">
              <a:buFont typeface="Arial"/>
              <a:buChar char="•"/>
            </a:pPr>
            <a:r>
              <a:rPr lang="en-US" dirty="0">
                <a:cs typeface="Calibri"/>
              </a:rPr>
              <a:t>Welcome and thank you for joining us tonight.  Short-term camping events have been a big part of all of our council's programs from the beginning of Scouting.  </a:t>
            </a:r>
            <a:endParaRPr lang="en-US" dirty="0"/>
          </a:p>
          <a:p>
            <a:pPr marL="171450" indent="-171450">
              <a:buFont typeface="Arial"/>
              <a:buChar char="•"/>
            </a:pPr>
            <a:r>
              <a:rPr lang="en-US" dirty="0"/>
              <a:t>The NCAP process has shown councils that we have to constantly look at our camps and programs and make certain that they are safe, relevant, and what is wanted and needed for our youth.</a:t>
            </a:r>
            <a:endParaRPr lang="en-US" dirty="0">
              <a:cs typeface="Calibri"/>
            </a:endParaRPr>
          </a:p>
          <a:p>
            <a:pPr marL="171450" indent="-171450">
              <a:buFont typeface="Arial"/>
              <a:buChar char="•"/>
            </a:pPr>
            <a:r>
              <a:rPr lang="en-US" dirty="0">
                <a:cs typeface="Calibri"/>
              </a:rPr>
              <a:t>All our councils have short term programs (1-3 day events) and now with todays challenges, we need to make certain that all our camps are safe and fun for everyone involved. </a:t>
            </a:r>
            <a:endParaRPr lang="en-US" dirty="0"/>
          </a:p>
          <a:p>
            <a:pPr marL="171450" indent="-171450">
              <a:buFont typeface="Arial"/>
              <a:buChar char="•"/>
            </a:pPr>
            <a:r>
              <a:rPr lang="en-US" dirty="0">
                <a:cs typeface="Calibri"/>
              </a:rPr>
              <a:t>Short-term camping has been one area that has needed our attention for a while, and we are excited to have the Outdoor Programs Team help explain this new classification.  </a:t>
            </a:r>
          </a:p>
          <a:p>
            <a:pPr marL="171450" indent="-171450">
              <a:buFont typeface="Arial"/>
              <a:buChar char="•"/>
            </a:pPr>
            <a:r>
              <a:rPr lang="en-US" dirty="0">
                <a:cs typeface="Calibri"/>
              </a:rPr>
              <a:t>Thank you for being on todays webinar, and thank you for wanting to  help your council deliver our promise to the youth</a:t>
            </a:r>
          </a:p>
          <a:p>
            <a:pPr marL="171450" indent="-171450">
              <a:buFont typeface="Arial"/>
              <a:buChar char="•"/>
            </a:pPr>
            <a:endParaRPr lang="en-US" dirty="0">
              <a:cs typeface="Calibri"/>
            </a:endParaRPr>
          </a:p>
          <a:p>
            <a:pPr marL="171450" indent="-171450">
              <a:buFont typeface="Arial"/>
              <a:buChar char="•"/>
            </a:pPr>
            <a:r>
              <a:rPr lang="en-US" dirty="0">
                <a:cs typeface="Calibri"/>
              </a:rPr>
              <a:t>&lt;&lt;&lt; Eric </a:t>
            </a:r>
            <a:r>
              <a:rPr lang="en-US" dirty="0" err="1">
                <a:cs typeface="Calibri"/>
              </a:rPr>
              <a:t>Hiser</a:t>
            </a:r>
            <a:r>
              <a:rPr lang="en-US" dirty="0">
                <a:cs typeface="Calibri"/>
              </a:rPr>
              <a:t> &gt;&gt;&gt;&gt;</a:t>
            </a:r>
          </a:p>
          <a:p>
            <a:endParaRPr lang="en-US" dirty="0"/>
          </a:p>
          <a:p>
            <a:endParaRPr lang="en-US" dirty="0"/>
          </a:p>
          <a:p>
            <a:r>
              <a:rPr lang="en-US" dirty="0"/>
              <a:t>Frank turn to Richard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4</a:t>
            </a:fld>
            <a:endParaRPr lang="en-US"/>
          </a:p>
        </p:txBody>
      </p:sp>
    </p:spTree>
    <p:extLst>
      <p:ext uri="{BB962C8B-B14F-4D97-AF65-F5344CB8AC3E}">
        <p14:creationId xmlns:p14="http://schemas.microsoft.com/office/powerpoint/2010/main" val="74883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(Then turn to Frank)</a:t>
            </a:r>
          </a:p>
          <a:p>
            <a:endParaRPr lang="en-US" dirty="0">
              <a:cs typeface="Calibri"/>
            </a:endParaRPr>
          </a:p>
          <a:p>
            <a:r>
              <a:rPr lang="en-US" dirty="0">
                <a:cs typeface="Calibri"/>
              </a:rPr>
              <a:t>Any safety moment or incident report that starts as something happened at 12:20 am is probably not going to be positive (nothing good happens after XX).  In this case we have a typical district camporee.   </a:t>
            </a:r>
          </a:p>
          <a:p>
            <a:endParaRPr lang="en-US" b="0" i="0" dirty="0">
              <a:solidFill>
                <a:srgbClr val="353C41"/>
              </a:solidFill>
              <a:effectLst/>
              <a:latin typeface="Roboto"/>
            </a:endParaRPr>
          </a:p>
          <a:p>
            <a:r>
              <a:rPr lang="en-US" b="0" i="0" dirty="0">
                <a:solidFill>
                  <a:srgbClr val="353C41"/>
                </a:solidFill>
                <a:effectLst/>
                <a:latin typeface="Roboto"/>
              </a:rPr>
              <a:t>One report of the incident:</a:t>
            </a:r>
          </a:p>
          <a:p>
            <a:endParaRPr lang="en-US" b="0" i="0" dirty="0">
              <a:solidFill>
                <a:srgbClr val="353C41"/>
              </a:solidFill>
              <a:effectLst/>
              <a:latin typeface="Roboto"/>
            </a:endParaRPr>
          </a:p>
          <a:p>
            <a:r>
              <a:rPr lang="en-US" b="0" i="0" dirty="0">
                <a:solidFill>
                  <a:srgbClr val="353C41"/>
                </a:solidFill>
                <a:effectLst/>
                <a:latin typeface="Roboto"/>
              </a:rPr>
              <a:t>This weekend at our camporee a scout from a troop decided to get out of his tent after lights out and play flamethrower with pam and a lighter.  The pam caught on fire, kid panicked and tossed the can into the field and set the camp on fire.  Fire department camp out and put the fire out,  nobody was hurt, and no structures were touched.</a:t>
            </a:r>
            <a:endParaRPr lang="en-US" dirty="0">
              <a:cs typeface="Calibri"/>
            </a:endParaRPr>
          </a:p>
          <a:p>
            <a:endParaRPr lang="en-US" dirty="0">
              <a:cs typeface="Calibri"/>
            </a:endParaRPr>
          </a:p>
          <a:p>
            <a:r>
              <a:rPr lang="en-US" dirty="0">
                <a:cs typeface="Calibri"/>
              </a:rPr>
              <a:t>We could stop our safety moment here, discuss that perhaps we just hold the Scout responsible and move on.  However, </a:t>
            </a:r>
          </a:p>
          <a:p>
            <a:endParaRPr lang="en-US" dirty="0">
              <a:cs typeface="Calibri"/>
            </a:endParaRPr>
          </a:p>
          <a:p>
            <a:r>
              <a:rPr lang="en-US" dirty="0">
                <a:cs typeface="Calibri"/>
              </a:rPr>
              <a:t>The other report of the incident was a near miss:  A fire started around 12:20 in the morning in the field behind where all the tents were set up. The campsites were quickly evacuated, and participants were moved to the pavilion away from the fire and smoke. The fire departments were called. They arrived, extinguished the fire. There were no damage to tents or buildings on the property.</a:t>
            </a:r>
          </a:p>
          <a:p>
            <a:endParaRPr lang="en-US" dirty="0">
              <a:cs typeface="Calibri"/>
            </a:endParaRPr>
          </a:p>
          <a:p>
            <a:r>
              <a:rPr lang="en-US" b="0" i="0" dirty="0">
                <a:solidFill>
                  <a:srgbClr val="080707"/>
                </a:solidFill>
                <a:effectLst/>
                <a:latin typeface="Salesforce Sans"/>
              </a:rPr>
              <a:t>Lesson learned was - You should have one adult volunteer contact authorities while the others make sure everyone is safe and away from danger. Make sure the authorities are able to access the property easier.   No context on that statement, leads to more questions.   </a:t>
            </a:r>
          </a:p>
          <a:p>
            <a:endParaRPr lang="en-US" b="0" i="0" dirty="0">
              <a:solidFill>
                <a:srgbClr val="080707"/>
              </a:solidFill>
              <a:effectLst/>
              <a:latin typeface="Salesforce Sans"/>
              <a:cs typeface="Calibri"/>
            </a:endParaRPr>
          </a:p>
          <a:p>
            <a:r>
              <a:rPr lang="en-US" b="0" i="0" dirty="0">
                <a:solidFill>
                  <a:srgbClr val="080707"/>
                </a:solidFill>
                <a:effectLst/>
                <a:latin typeface="Salesforce Sans"/>
                <a:cs typeface="Calibri"/>
              </a:rPr>
              <a:t>Two interesting facts to share.  The first report I went over was clear as to what happened, it also included photos (these are the photos)   The second recorded only as a near miss, with no details how the fire started.    Guess what, the first report and photos came from a volunteer, posting to a scouting oriented form, the second came from the council.  </a:t>
            </a:r>
          </a:p>
          <a:p>
            <a:endParaRPr lang="en-US" b="0" i="0" dirty="0">
              <a:solidFill>
                <a:srgbClr val="080707"/>
              </a:solidFill>
              <a:effectLst/>
              <a:latin typeface="Salesforce Sans"/>
              <a:cs typeface="Calibri"/>
            </a:endParaRPr>
          </a:p>
          <a:p>
            <a:r>
              <a:rPr lang="en-US" b="0" i="0" dirty="0">
                <a:solidFill>
                  <a:srgbClr val="080707"/>
                </a:solidFill>
                <a:effectLst/>
                <a:latin typeface="Salesforce Sans"/>
                <a:cs typeface="Calibri"/>
              </a:rPr>
              <a:t>As I’m sure you all are aware, one of the Churchill projects around keeping young people safe involves incident reporting and sharing more information.    The challenge illustrated here is potential data quality and interpretation issues.  We need quality input to give quality output.  And now the rest of the story.  (slide)</a:t>
            </a:r>
            <a:endParaRPr lang="en-US" dirty="0">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5</a:t>
            </a:fld>
            <a:endParaRPr lang="en-US"/>
          </a:p>
        </p:txBody>
      </p:sp>
    </p:spTree>
    <p:extLst>
      <p:ext uri="{BB962C8B-B14F-4D97-AF65-F5344CB8AC3E}">
        <p14:creationId xmlns:p14="http://schemas.microsoft.com/office/powerpoint/2010/main" val="228263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the lesson learned about better response and facilitating emergency response?   This was another perspective of the fire.   What do you all think could have happened if the wind was blowing toward those tents at 12:20 am?    </a:t>
            </a:r>
          </a:p>
          <a:p>
            <a:endParaRPr lang="en-US"/>
          </a:p>
          <a:p>
            <a:r>
              <a:rPr lang="en-US"/>
              <a:t>So please if an incident occurs, gather the facts and give us clear, concise and most importantly complete details so we can help make scouting safer.  </a:t>
            </a:r>
            <a:endParaRPr lang="en-US">
              <a:cs typeface="Calibri"/>
            </a:endParaRPr>
          </a:p>
          <a:p>
            <a:endParaRPr lang="en-US"/>
          </a:p>
          <a:p>
            <a:r>
              <a:rPr lang="en-US"/>
              <a:t>Hit that QR code to go to the incident review page on Scouting Safely to see how great reporting can help the movement move forward.  </a:t>
            </a:r>
            <a:endParaRPr lang="en-US">
              <a:cs typeface="Calibri"/>
            </a:endParaRPr>
          </a:p>
          <a:p>
            <a:endParaRPr lang="en-US"/>
          </a:p>
          <a:p>
            <a:r>
              <a:rPr lang="en-US" b="1"/>
              <a:t>TURN TO FRANK</a:t>
            </a:r>
            <a:endParaRPr lang="en-US" b="1">
              <a:cs typeface="Calibri"/>
            </a:endParaRPr>
          </a:p>
        </p:txBody>
      </p:sp>
      <p:sp>
        <p:nvSpPr>
          <p:cNvPr id="4" name="Slide Number Placeholder 3"/>
          <p:cNvSpPr>
            <a:spLocks noGrp="1"/>
          </p:cNvSpPr>
          <p:nvPr>
            <p:ph type="sldNum" sz="quarter" idx="5"/>
          </p:nvPr>
        </p:nvSpPr>
        <p:spPr/>
        <p:txBody>
          <a:bodyPr/>
          <a:lstStyle/>
          <a:p>
            <a:fld id="{FBE67422-1B5A-426A-84A6-A669C012B692}" type="slidenum">
              <a:rPr lang="en-US" smtClean="0"/>
              <a:t>6</a:t>
            </a:fld>
            <a:endParaRPr lang="en-US"/>
          </a:p>
        </p:txBody>
      </p:sp>
    </p:spTree>
    <p:extLst>
      <p:ext uri="{BB962C8B-B14F-4D97-AF65-F5344CB8AC3E}">
        <p14:creationId xmlns:p14="http://schemas.microsoft.com/office/powerpoint/2010/main" val="161695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Frank </a:t>
            </a:r>
          </a:p>
          <a:p>
            <a:r>
              <a:rPr lang="en-US" b="1">
                <a:cs typeface="Calibri"/>
              </a:rPr>
              <a:t>Scenarios throughout the presentation will address many of your questions</a:t>
            </a:r>
          </a:p>
          <a:p>
            <a:endParaRPr lang="en-US">
              <a:cs typeface="Calibri"/>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7</a:t>
            </a:fld>
            <a:endParaRPr lang="en-US"/>
          </a:p>
        </p:txBody>
      </p:sp>
    </p:spTree>
    <p:extLst>
      <p:ext uri="{BB962C8B-B14F-4D97-AF65-F5344CB8AC3E}">
        <p14:creationId xmlns:p14="http://schemas.microsoft.com/office/powerpoint/2010/main" val="73840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Frank then turn to Richard</a:t>
            </a:r>
          </a:p>
          <a:p>
            <a:endParaRPr lang="en-US" dirty="0"/>
          </a:p>
          <a:p>
            <a:pPr marL="171450" indent="-171450">
              <a:buFont typeface="Arial" panose="020B0604020202020204" pitchFamily="34" charset="0"/>
              <a:buChar char="•"/>
            </a:pPr>
            <a:r>
              <a:rPr lang="en-US" dirty="0"/>
              <a:t>Acknowledge - </a:t>
            </a:r>
            <a:r>
              <a:rPr lang="en-US" b="1" dirty="0"/>
              <a:t>change is hard</a:t>
            </a:r>
            <a:endParaRPr lang="en-US" b="1" dirty="0">
              <a:cs typeface="Calibri"/>
            </a:endParaRPr>
          </a:p>
          <a:p>
            <a:pPr marL="171450" indent="-171450">
              <a:buFont typeface="Arial" panose="020B0604020202020204" pitchFamily="34" charset="0"/>
              <a:buChar char="•"/>
            </a:pPr>
            <a:r>
              <a:rPr lang="en-US" dirty="0"/>
              <a:t>In many cases you are already doing much of what is being required. Many items are not actual change in policy.</a:t>
            </a:r>
            <a:endParaRPr lang="en-US" dirty="0">
              <a:cs typeface="Calibri"/>
            </a:endParaRPr>
          </a:p>
          <a:p>
            <a:pPr marL="171450" indent="-171450">
              <a:buFont typeface="Arial" panose="020B0604020202020204" pitchFamily="34" charset="0"/>
              <a:buChar char="•"/>
            </a:pPr>
            <a:r>
              <a:rPr lang="en-US" dirty="0"/>
              <a:t>New paperwork to track / develop</a:t>
            </a:r>
            <a:endParaRPr lang="en-US" dirty="0">
              <a:cs typeface="Calibri"/>
            </a:endParaRPr>
          </a:p>
          <a:p>
            <a:pPr marL="171450" indent="-171450">
              <a:buFont typeface="Arial" panose="020B0604020202020204" pitchFamily="34" charset="0"/>
              <a:buChar char="•"/>
            </a:pPr>
            <a:r>
              <a:rPr lang="en-US" dirty="0"/>
              <a:t>Worked hard to think through applicability, ease the burden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8AEC252-11BA-41D8-B70B-D8FB4F786B69}" type="slidenum">
              <a:rPr lang="en-US" smtClean="0"/>
              <a:t>8</a:t>
            </a:fld>
            <a:endParaRPr lang="en-US"/>
          </a:p>
        </p:txBody>
      </p:sp>
    </p:spTree>
    <p:extLst>
      <p:ext uri="{BB962C8B-B14F-4D97-AF65-F5344CB8AC3E}">
        <p14:creationId xmlns:p14="http://schemas.microsoft.com/office/powerpoint/2010/main" val="201341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Richard</a:t>
            </a:r>
            <a:r>
              <a:rPr lang="en-US"/>
              <a:t> </a:t>
            </a:r>
            <a:r>
              <a:rPr lang="en-US" b="1"/>
              <a:t>then turn to Brian</a:t>
            </a:r>
          </a:p>
          <a:p>
            <a:pPr marL="171450" indent="-171450">
              <a:buFont typeface="Arial" panose="020B0604020202020204" pitchFamily="34" charset="0"/>
              <a:buChar char="•"/>
              <a:defRPr/>
            </a:pPr>
            <a:r>
              <a:rPr lang="en-US" sz="1200" kern="1200">
                <a:solidFill>
                  <a:schemeClr val="tx1"/>
                </a:solidFill>
                <a:latin typeface="+mn-lt"/>
                <a:ea typeface="+mn-ea"/>
                <a:cs typeface="+mn-cs"/>
              </a:rPr>
              <a:t>In addition, lots of brand risk with social media posts of these events.</a:t>
            </a:r>
            <a:r>
              <a:rPr lang="en-US"/>
              <a:t> </a:t>
            </a:r>
            <a:r>
              <a:rPr lang="en-US" sz="1200" kern="1200">
                <a:solidFill>
                  <a:schemeClr val="tx1"/>
                </a:solidFill>
                <a:latin typeface="+mn-lt"/>
                <a:ea typeface="+mn-ea"/>
                <a:cs typeface="+mn-cs"/>
              </a:rPr>
              <a:t> Also numerous medical events during short term camp.</a:t>
            </a:r>
            <a:endParaRPr lang="en-US" sz="1200" kern="1200">
              <a:solidFill>
                <a:schemeClr val="tx1"/>
              </a:solidFill>
              <a:latin typeface="+mn-lt"/>
              <a:cs typeface="Calibri"/>
            </a:endParaRPr>
          </a:p>
          <a:p>
            <a:pPr marL="171450" indent="-171450">
              <a:buFont typeface="Arial" panose="020B0604020202020204" pitchFamily="34" charset="0"/>
              <a:buChar char="•"/>
              <a:defRPr/>
            </a:pPr>
            <a:r>
              <a:rPr lang="en-US" sz="1200" kern="1200">
                <a:solidFill>
                  <a:schemeClr val="tx1"/>
                </a:solidFill>
                <a:latin typeface="+mn-lt"/>
                <a:ea typeface="+mn-ea"/>
                <a:cs typeface="+mn-cs"/>
              </a:rPr>
              <a:t>These are all within </a:t>
            </a:r>
            <a:r>
              <a:rPr lang="en-US"/>
              <a:t>recent history</a:t>
            </a:r>
            <a:endParaRPr lang="en-US" sz="1200" kern="1200">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mn-lt"/>
                <a:ea typeface="+mn-ea"/>
                <a:cs typeface="+mn-cs"/>
              </a:rPr>
              <a:t>These are just examples and there is a real risk in these events</a:t>
            </a:r>
            <a:endParaRPr lang="en-US" sz="1200" kern="1200">
              <a:solidFill>
                <a:schemeClr val="tx1"/>
              </a:solidFill>
              <a:latin typeface="+mn-lt"/>
              <a:cs typeface="Calibri"/>
            </a:endParaRPr>
          </a:p>
          <a:p>
            <a:endParaRPr lang="en-US"/>
          </a:p>
          <a:p>
            <a:r>
              <a:rPr lang="en-US">
                <a:cs typeface="Calibri" panose="020F0502020204030204"/>
              </a:rPr>
              <a:t>Discuss don't print maybe something about Golf Carts rented by volunteers without council knowledge, UTV's operated at excessive speed or with inadequate training. </a:t>
            </a:r>
          </a:p>
          <a:p>
            <a:r>
              <a:rPr lang="en-US">
                <a:cs typeface="Calibri" panose="020F0502020204030204"/>
              </a:rPr>
              <a:t>We have youth who have had everything from TBI to severed finger and as in the safety moment numerous potentially tragic near misses.  </a:t>
            </a:r>
          </a:p>
          <a:p>
            <a:r>
              <a:rPr lang="en-US">
                <a:cs typeface="Calibri" panose="020F0502020204030204"/>
              </a:rPr>
              <a:t>And homemade zip line injuries at camporees / Scout shows have resulted in substantial economic losses.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8AEC252-11BA-41D8-B70B-D8FB4F786B69}" type="slidenum">
              <a:rPr lang="en-US" smtClean="0"/>
              <a:t>9</a:t>
            </a:fld>
            <a:endParaRPr lang="en-US"/>
          </a:p>
        </p:txBody>
      </p:sp>
    </p:spTree>
    <p:extLst>
      <p:ext uri="{BB962C8B-B14F-4D97-AF65-F5344CB8AC3E}">
        <p14:creationId xmlns:p14="http://schemas.microsoft.com/office/powerpoint/2010/main" val="259674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91988" y="2481903"/>
            <a:ext cx="15904028" cy="6613113"/>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wrap="square">
            <a:noAutofit/>
          </a:bodyPr>
          <a:lstStyle/>
          <a:p>
            <a:endParaRPr lang="en-US"/>
          </a:p>
        </p:txBody>
      </p:sp>
      <p:sp>
        <p:nvSpPr>
          <p:cNvPr id="3" name="Title Placeholder 1">
            <a:extLst>
              <a:ext uri="{FF2B5EF4-FFF2-40B4-BE49-F238E27FC236}">
                <a16:creationId xmlns:a16="http://schemas.microsoft.com/office/drawing/2014/main" id="{06C99A88-941D-43D0-9464-38F7D8D578E3}"/>
              </a:ext>
            </a:extLst>
          </p:cNvPr>
          <p:cNvSpPr>
            <a:spLocks noGrp="1"/>
          </p:cNvSpPr>
          <p:nvPr>
            <p:ph type="title"/>
          </p:nvPr>
        </p:nvSpPr>
        <p:spPr>
          <a:xfrm>
            <a:off x="1191987" y="355557"/>
            <a:ext cx="15904026" cy="106317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5" name="Text Placeholder 2">
            <a:extLst>
              <a:ext uri="{FF2B5EF4-FFF2-40B4-BE49-F238E27FC236}">
                <a16:creationId xmlns:a16="http://schemas.microsoft.com/office/drawing/2014/main" id="{FDF14F53-8B86-45C0-B6BC-724EB18D24BB}"/>
              </a:ext>
            </a:extLst>
          </p:cNvPr>
          <p:cNvSpPr>
            <a:spLocks noGrp="1"/>
          </p:cNvSpPr>
          <p:nvPr>
            <p:ph idx="1" hasCustomPrompt="1"/>
          </p:nvPr>
        </p:nvSpPr>
        <p:spPr>
          <a:xfrm>
            <a:off x="1191987" y="1418729"/>
            <a:ext cx="15904026" cy="1063173"/>
          </a:xfrm>
          <a:prstGeom prst="rect">
            <a:avLst/>
          </a:prstGeom>
        </p:spPr>
        <p:txBody>
          <a:bodyPr vert="horz" lIns="91440" tIns="45720" rIns="91440" bIns="45720" rtlCol="0">
            <a:normAutofit/>
          </a:bodyPr>
          <a:lstStyle>
            <a:lvl1pPr algn="ctr">
              <a:defRPr/>
            </a:lvl1pPr>
            <a:lvl2pPr marL="685800" indent="0">
              <a:buNone/>
              <a:defRPr/>
            </a:lvl2pPr>
          </a:lstStyle>
          <a:p>
            <a:pPr lvl="0"/>
            <a:r>
              <a:rPr lang="en-US"/>
              <a:t>Edit Master text styles</a:t>
            </a:r>
          </a:p>
        </p:txBody>
      </p:sp>
    </p:spTree>
    <p:extLst>
      <p:ext uri="{BB962C8B-B14F-4D97-AF65-F5344CB8AC3E}">
        <p14:creationId xmlns:p14="http://schemas.microsoft.com/office/powerpoint/2010/main" val="261333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Tue 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Tue 2/9/21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61C9ACDD-0D80-4482-A9DC-3F1DF8B36C97}"/>
              </a:ext>
            </a:extLst>
          </p:cNvPr>
          <p:cNvPicPr>
            <a:picLocks noChangeAspect="1"/>
          </p:cNvPicPr>
          <p:nvPr userDrawn="1"/>
        </p:nvPicPr>
        <p:blipFill>
          <a:blip r:embed="rId14"/>
          <a:stretch>
            <a:fillRect/>
          </a:stretch>
        </p:blipFill>
        <p:spPr>
          <a:xfrm>
            <a:off x="76200" y="10104"/>
            <a:ext cx="18059400" cy="10276896"/>
          </a:xfrm>
          <a:prstGeom prst="rect">
            <a:avLst/>
          </a:prstGeom>
        </p:spPr>
      </p:pic>
      <p:pic>
        <p:nvPicPr>
          <p:cNvPr id="7" name="Picture 6" descr="A close up of a sign&#10;&#10;Description automatically generated">
            <a:extLst>
              <a:ext uri="{FF2B5EF4-FFF2-40B4-BE49-F238E27FC236}">
                <a16:creationId xmlns:a16="http://schemas.microsoft.com/office/drawing/2014/main" id="{D3F0363C-8C21-4B72-83B5-51BBD69C98E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873843" y="8622549"/>
            <a:ext cx="2133600" cy="1422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png"/><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mailto:ehiser.bsa@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27FB28-54A3-489A-89DE-F5CCC1EEBE07}"/>
              </a:ext>
            </a:extLst>
          </p:cNvPr>
          <p:cNvSpPr txBox="1">
            <a:spLocks/>
          </p:cNvSpPr>
          <p:nvPr/>
        </p:nvSpPr>
        <p:spPr>
          <a:xfrm>
            <a:off x="8163753" y="2008857"/>
            <a:ext cx="8981248" cy="560405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b="1">
                <a:solidFill>
                  <a:srgbClr val="C00000"/>
                </a:solidFill>
                <a:latin typeface="+mn-lt"/>
              </a:rPr>
              <a:t>The Webinar Will Begin Soon at 7pm CT</a:t>
            </a:r>
          </a:p>
        </p:txBody>
      </p:sp>
      <p:pic>
        <p:nvPicPr>
          <p:cNvPr id="7" name="Picture 6" descr="A close up of a logo&#10;&#10;Description automatically generated">
            <a:extLst>
              <a:ext uri="{FF2B5EF4-FFF2-40B4-BE49-F238E27FC236}">
                <a16:creationId xmlns:a16="http://schemas.microsoft.com/office/drawing/2014/main" id="{6A25DBC5-C618-45D6-A52F-276EBDC820B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453852" y="-80399"/>
            <a:ext cx="1841645" cy="1841645"/>
          </a:xfrm>
          <a:prstGeom prst="rect">
            <a:avLst/>
          </a:prstGeom>
        </p:spPr>
      </p:pic>
      <p:pic>
        <p:nvPicPr>
          <p:cNvPr id="3" name="Picture 2" descr="A person posing for the camera&#10;&#10;Description automatically generated">
            <a:extLst>
              <a:ext uri="{FF2B5EF4-FFF2-40B4-BE49-F238E27FC236}">
                <a16:creationId xmlns:a16="http://schemas.microsoft.com/office/drawing/2014/main" id="{D0A599D3-4C3B-4904-AF1F-AB3E34745F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72"/>
          <a:stretch/>
        </p:blipFill>
        <p:spPr>
          <a:xfrm>
            <a:off x="0" y="0"/>
            <a:ext cx="6709025" cy="10287000"/>
          </a:xfrm>
          <a:prstGeom prst="rect">
            <a:avLst/>
          </a:prstGeom>
        </p:spPr>
      </p:pic>
    </p:spTree>
    <p:extLst>
      <p:ext uri="{BB962C8B-B14F-4D97-AF65-F5344CB8AC3E}">
        <p14:creationId xmlns:p14="http://schemas.microsoft.com/office/powerpoint/2010/main" val="205087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Definition</a:t>
            </a:r>
            <a:endParaRPr lang="en-US" sz="9000"/>
          </a:p>
        </p:txBody>
      </p:sp>
      <p:sp>
        <p:nvSpPr>
          <p:cNvPr id="5" name="Content Placeholder 4">
            <a:extLst>
              <a:ext uri="{FF2B5EF4-FFF2-40B4-BE49-F238E27FC236}">
                <a16:creationId xmlns:a16="http://schemas.microsoft.com/office/drawing/2014/main" id="{0B19D16F-36C9-4C4F-9852-20E4DC8278C1}"/>
              </a:ext>
            </a:extLst>
          </p:cNvPr>
          <p:cNvSpPr txBox="1">
            <a:spLocks/>
          </p:cNvSpPr>
          <p:nvPr/>
        </p:nvSpPr>
        <p:spPr>
          <a:xfrm>
            <a:off x="1818963" y="2683667"/>
            <a:ext cx="14650073" cy="626983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000"/>
              <a:t>A short-term camp is any </a:t>
            </a:r>
            <a:r>
              <a:rPr lang="en-US" sz="5000" b="1"/>
              <a:t>council-organized</a:t>
            </a:r>
            <a:r>
              <a:rPr lang="en-US" sz="5000"/>
              <a:t> overnight camping program, whether one-time or continuing, that is </a:t>
            </a:r>
            <a:r>
              <a:rPr lang="en-US" sz="5000" b="1"/>
              <a:t>one, two or three nights</a:t>
            </a:r>
            <a:r>
              <a:rPr lang="en-US" sz="5000"/>
              <a:t> in length where the council or its agents provide the staffing and program and may provide food services, and </a:t>
            </a:r>
            <a:r>
              <a:rPr lang="en-US" sz="5000" b="1"/>
              <a:t>includes camps conducted off council properties</a:t>
            </a:r>
            <a:r>
              <a:rPr lang="en-US" sz="5000"/>
              <a:t>. National training courses are subject to the short-term camp requirements,</a:t>
            </a:r>
          </a:p>
          <a:p>
            <a:pPr marL="0" indent="0" algn="ctr">
              <a:buFont typeface="Arial" pitchFamily="34" charset="0"/>
              <a:buNone/>
            </a:pPr>
            <a:r>
              <a:rPr lang="en-US" sz="5000"/>
              <a:t>regardless of format or duration.</a:t>
            </a:r>
          </a:p>
        </p:txBody>
      </p:sp>
    </p:spTree>
    <p:extLst>
      <p:ext uri="{BB962C8B-B14F-4D97-AF65-F5344CB8AC3E}">
        <p14:creationId xmlns:p14="http://schemas.microsoft.com/office/powerpoint/2010/main" val="202624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231106"/>
          </a:xfrm>
          <a:prstGeom prst="rect">
            <a:avLst/>
          </a:prstGeom>
          <a:noFill/>
        </p:spPr>
        <p:txBody>
          <a:bodyPr wrap="square">
            <a:spAutoFit/>
          </a:bodyPr>
          <a:lstStyle/>
          <a:p>
            <a:r>
              <a:rPr lang="en-US" sz="7400" b="1">
                <a:solidFill>
                  <a:srgbClr val="C00000"/>
                </a:solidFill>
                <a:latin typeface="+mn-lt"/>
              </a:rPr>
              <a:t>Short-Term Camp vs Long-Term Camp</a:t>
            </a:r>
            <a:endParaRPr lang="en-US" sz="7400"/>
          </a:p>
        </p:txBody>
      </p:sp>
      <p:sp>
        <p:nvSpPr>
          <p:cNvPr id="7" name="Content Placeholder 3">
            <a:extLst>
              <a:ext uri="{FF2B5EF4-FFF2-40B4-BE49-F238E27FC236}">
                <a16:creationId xmlns:a16="http://schemas.microsoft.com/office/drawing/2014/main" id="{1A3BF595-A49E-4345-8998-45C7B5AF8B1A}"/>
              </a:ext>
            </a:extLst>
          </p:cNvPr>
          <p:cNvSpPr txBox="1">
            <a:spLocks/>
          </p:cNvSpPr>
          <p:nvPr/>
        </p:nvSpPr>
        <p:spPr>
          <a:xfrm>
            <a:off x="1530723" y="2749640"/>
            <a:ext cx="15226553" cy="5438357"/>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8000" dirty="0"/>
              <a:t>How is “short-term” camp different from “long-term” camp?</a:t>
            </a:r>
          </a:p>
          <a:p>
            <a:endParaRPr lang="en-US"/>
          </a:p>
          <a:p>
            <a:pPr marL="0" indent="0" algn="ctr">
              <a:buFont typeface="Arial" pitchFamily="34" charset="0"/>
              <a:buNone/>
            </a:pPr>
            <a:r>
              <a:rPr lang="en-US" sz="6000" dirty="0"/>
              <a:t>Long-term camp is for any </a:t>
            </a:r>
            <a:r>
              <a:rPr lang="en-US" sz="6000" b="1" dirty="0"/>
              <a:t>council organized </a:t>
            </a:r>
            <a:r>
              <a:rPr lang="en-US" sz="6000" dirty="0"/>
              <a:t>overnight program that is </a:t>
            </a:r>
            <a:r>
              <a:rPr lang="en-US" sz="6000" b="1" dirty="0"/>
              <a:t>4 or more nights</a:t>
            </a:r>
            <a:r>
              <a:rPr lang="en-US" sz="6000" dirty="0"/>
              <a:t>.</a:t>
            </a:r>
            <a:endParaRPr lang="en-US" sz="6000" dirty="0">
              <a:cs typeface="Calibri"/>
            </a:endParaRPr>
          </a:p>
          <a:p>
            <a:pPr marL="0" indent="0" algn="ctr">
              <a:buNone/>
            </a:pPr>
            <a:r>
              <a:rPr lang="en-US" sz="6000" dirty="0">
                <a:cs typeface="Calibri"/>
              </a:rPr>
              <a:t>(for our purposes, National is a council too)</a:t>
            </a:r>
          </a:p>
          <a:p>
            <a:endParaRPr lang="en-US"/>
          </a:p>
          <a:p>
            <a:endParaRPr lang="en-US">
              <a:cs typeface="Calibri"/>
            </a:endParaRPr>
          </a:p>
        </p:txBody>
      </p:sp>
    </p:spTree>
    <p:extLst>
      <p:ext uri="{BB962C8B-B14F-4D97-AF65-F5344CB8AC3E}">
        <p14:creationId xmlns:p14="http://schemas.microsoft.com/office/powerpoint/2010/main" val="2074381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8446123-DD35-405C-B218-C5D424659516}"/>
              </a:ext>
            </a:extLst>
          </p:cNvPr>
          <p:cNvGraphicFramePr/>
          <p:nvPr>
            <p:extLst>
              <p:ext uri="{D42A27DB-BD31-4B8C-83A1-F6EECF244321}">
                <p14:modId xmlns:p14="http://schemas.microsoft.com/office/powerpoint/2010/main" val="830632301"/>
              </p:ext>
            </p:extLst>
          </p:nvPr>
        </p:nvGraphicFramePr>
        <p:xfrm>
          <a:off x="0" y="313509"/>
          <a:ext cx="18288000" cy="9973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close up of a logo&#10;&#10;Description automatically generated">
            <a:extLst>
              <a:ext uri="{FF2B5EF4-FFF2-40B4-BE49-F238E27FC236}">
                <a16:creationId xmlns:a16="http://schemas.microsoft.com/office/drawing/2014/main" id="{FA4F1E7B-581E-4FBA-9D06-0B90DB29630F}"/>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Tree>
    <p:extLst>
      <p:ext uri="{BB962C8B-B14F-4D97-AF65-F5344CB8AC3E}">
        <p14:creationId xmlns:p14="http://schemas.microsoft.com/office/powerpoint/2010/main" val="148425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2862322"/>
          </a:xfrm>
          <a:prstGeom prst="rect">
            <a:avLst/>
          </a:prstGeom>
          <a:noFill/>
        </p:spPr>
        <p:txBody>
          <a:bodyPr wrap="square">
            <a:spAutoFit/>
          </a:bodyPr>
          <a:lstStyle/>
          <a:p>
            <a:r>
              <a:rPr lang="en-US" sz="9000" b="1">
                <a:solidFill>
                  <a:srgbClr val="C00000"/>
                </a:solidFill>
                <a:latin typeface="+mn-lt"/>
              </a:rPr>
              <a:t>What type of camps will fall under this classification?</a:t>
            </a:r>
            <a:endParaRPr lang="en-US" sz="9000"/>
          </a:p>
        </p:txBody>
      </p:sp>
      <p:sp>
        <p:nvSpPr>
          <p:cNvPr id="4" name="Content Placeholder 2">
            <a:extLst>
              <a:ext uri="{FF2B5EF4-FFF2-40B4-BE49-F238E27FC236}">
                <a16:creationId xmlns:a16="http://schemas.microsoft.com/office/drawing/2014/main" id="{32C7068B-86F2-4EC1-98D2-101597F1DFE2}"/>
              </a:ext>
            </a:extLst>
          </p:cNvPr>
          <p:cNvSpPr txBox="1">
            <a:spLocks/>
          </p:cNvSpPr>
          <p:nvPr/>
        </p:nvSpPr>
        <p:spPr>
          <a:xfrm>
            <a:off x="1304365" y="4071513"/>
            <a:ext cx="15369988" cy="5162134"/>
          </a:xfrm>
          <a:prstGeom prst="rect">
            <a:avLst/>
          </a:prstGeom>
        </p:spPr>
        <p:txBody>
          <a:bodyPr lIns="91440" tIns="45720" rIns="91440" bIns="45720" anchor="t">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6000" dirty="0"/>
              <a:t>Put simply, all council, district coordinated overnight events that are three nights or less. </a:t>
            </a:r>
            <a:endParaRPr lang="en-US" sz="6000" b="1" dirty="0"/>
          </a:p>
          <a:p>
            <a:pPr marL="0" indent="0">
              <a:buNone/>
            </a:pPr>
            <a:endParaRPr lang="en-US" sz="6000" b="1">
              <a:cs typeface="Calibri"/>
            </a:endParaRPr>
          </a:p>
          <a:p>
            <a:r>
              <a:rPr lang="en-US" sz="6000" dirty="0"/>
              <a:t>This includes district camporees, council camporees, Cub Scout/Webelos Family Camps, Order of the Arrow events, training events like NYLT, </a:t>
            </a:r>
            <a:r>
              <a:rPr lang="en-US" sz="6000" dirty="0" err="1"/>
              <a:t>Woodbadge</a:t>
            </a:r>
            <a:r>
              <a:rPr lang="en-US" sz="6000" dirty="0"/>
              <a:t> and more.</a:t>
            </a:r>
            <a:endParaRPr lang="en-US" sz="6000" dirty="0">
              <a:cs typeface="Calibri"/>
            </a:endParaRPr>
          </a:p>
          <a:p>
            <a:pPr marL="0" indent="0">
              <a:buNone/>
            </a:pPr>
            <a:endParaRPr lang="en-US" sz="6000" dirty="0">
              <a:cs typeface="Calibri"/>
            </a:endParaRPr>
          </a:p>
          <a:p>
            <a:r>
              <a:rPr lang="en-US" sz="6000" b="1" dirty="0">
                <a:ea typeface="+mn-lt"/>
                <a:cs typeface="+mn-lt"/>
              </a:rPr>
              <a:t>Leave No Trace Master Educator and Trainer courses including an overnight or two nights!  </a:t>
            </a:r>
            <a:r>
              <a:rPr lang="en-US" sz="6000" dirty="0">
                <a:ea typeface="+mn-lt"/>
                <a:cs typeface="+mn-lt"/>
              </a:rPr>
              <a:t>(Master Educator courses will be included as a National training course in </a:t>
            </a:r>
            <a:r>
              <a:rPr lang="en-US" sz="6000" b="1" dirty="0">
                <a:ea typeface="+mn-lt"/>
                <a:cs typeface="+mn-lt"/>
              </a:rPr>
              <a:t>NCAP Circular No. 15</a:t>
            </a:r>
            <a:r>
              <a:rPr lang="en-US" sz="6000" dirty="0">
                <a:ea typeface="+mn-lt"/>
                <a:cs typeface="+mn-lt"/>
              </a:rPr>
              <a:t>).</a:t>
            </a:r>
          </a:p>
          <a:p>
            <a:endParaRPr lang="en-US" sz="6000" dirty="0">
              <a:cs typeface="Calibri"/>
            </a:endParaRPr>
          </a:p>
          <a:p>
            <a:endParaRPr lang="en-US"/>
          </a:p>
        </p:txBody>
      </p:sp>
    </p:spTree>
    <p:extLst>
      <p:ext uri="{BB962C8B-B14F-4D97-AF65-F5344CB8AC3E}">
        <p14:creationId xmlns:p14="http://schemas.microsoft.com/office/powerpoint/2010/main" val="2346338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415BA-6FB2-48C9-9739-4E4775F74E1D}"/>
              </a:ext>
            </a:extLst>
          </p:cNvPr>
          <p:cNvPicPr>
            <a:picLocks noChangeAspect="1"/>
          </p:cNvPicPr>
          <p:nvPr/>
        </p:nvPicPr>
        <p:blipFill rotWithShape="1">
          <a:blip r:embed="rId3"/>
          <a:srcRect/>
          <a:stretch/>
        </p:blipFill>
        <p:spPr>
          <a:xfrm>
            <a:off x="10802029" y="0"/>
            <a:ext cx="7485971" cy="10142283"/>
          </a:xfrm>
          <a:prstGeom prst="rect">
            <a:avLst/>
          </a:prstGeom>
        </p:spPr>
      </p:pic>
      <p:pic>
        <p:nvPicPr>
          <p:cNvPr id="5" name="Picture 4" descr="A close up of a logo&#10;&#10;Description automatically generated">
            <a:extLst>
              <a:ext uri="{FF2B5EF4-FFF2-40B4-BE49-F238E27FC236}">
                <a16:creationId xmlns:a16="http://schemas.microsoft.com/office/drawing/2014/main" id="{AAC4E6D8-1AAE-4D63-992B-BDCF09E6B8C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43710" y="613268"/>
            <a:ext cx="1741232" cy="1741232"/>
          </a:xfrm>
          <a:prstGeom prst="rect">
            <a:avLst/>
          </a:prstGeom>
        </p:spPr>
      </p:pic>
      <p:pic>
        <p:nvPicPr>
          <p:cNvPr id="34" name="Picture 33">
            <a:extLst>
              <a:ext uri="{FF2B5EF4-FFF2-40B4-BE49-F238E27FC236}">
                <a16:creationId xmlns:a16="http://schemas.microsoft.com/office/drawing/2014/main" id="{C1712CEE-D55E-4BB8-B550-8ADBD7FE901F}"/>
              </a:ext>
            </a:extLst>
          </p:cNvPr>
          <p:cNvPicPr>
            <a:picLocks noChangeAspect="1"/>
          </p:cNvPicPr>
          <p:nvPr/>
        </p:nvPicPr>
        <p:blipFill rotWithShape="1">
          <a:blip r:embed="rId5"/>
          <a:srcRect l="2031" t="30123" r="18823" b="62176"/>
          <a:stretch/>
        </p:blipFill>
        <p:spPr>
          <a:xfrm>
            <a:off x="2444289" y="2523313"/>
            <a:ext cx="8355719" cy="1101075"/>
          </a:xfrm>
          <a:prstGeom prst="rect">
            <a:avLst/>
          </a:prstGeom>
          <a:ln w="12700">
            <a:solidFill>
              <a:srgbClr val="241749"/>
            </a:solidFill>
          </a:ln>
        </p:spPr>
      </p:pic>
      <p:pic>
        <p:nvPicPr>
          <p:cNvPr id="6" name="Picture 5">
            <a:extLst>
              <a:ext uri="{FF2B5EF4-FFF2-40B4-BE49-F238E27FC236}">
                <a16:creationId xmlns:a16="http://schemas.microsoft.com/office/drawing/2014/main" id="{04D298EE-B18E-4046-86B8-AAEE465EB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3789" y="4347173"/>
            <a:ext cx="8355719" cy="4024744"/>
          </a:xfrm>
          <a:prstGeom prst="rect">
            <a:avLst/>
          </a:prstGeom>
        </p:spPr>
      </p:pic>
    </p:spTree>
    <p:extLst>
      <p:ext uri="{BB962C8B-B14F-4D97-AF65-F5344CB8AC3E}">
        <p14:creationId xmlns:p14="http://schemas.microsoft.com/office/powerpoint/2010/main" val="37593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childTnLst>
                                </p:cTn>
                              </p:par>
                              <p:par>
                                <p:cTn id="10" presetID="42" presetClass="path" presetSubtype="0" accel="50000" decel="50000" fill="hold" nodeType="withEffect">
                                  <p:stCondLst>
                                    <p:cond delay="0"/>
                                  </p:stCondLst>
                                  <p:childTnLst>
                                    <p:animMotion origin="layout" path="M 0.04202 0.01173 L -0.42665 0.00386 " pathEditMode="relative" rAng="0" ptsTypes="AA">
                                      <p:cBhvr>
                                        <p:cTn id="11" dur="2000" fill="hold"/>
                                        <p:tgtEl>
                                          <p:spTgt spid="34"/>
                                        </p:tgtEl>
                                        <p:attrNameLst>
                                          <p:attrName>ppt_x</p:attrName>
                                          <p:attrName>ppt_y</p:attrName>
                                        </p:attrNameLst>
                                      </p:cBhvr>
                                      <p:rCtr x="-23438" y="-401"/>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5E-6 -0.02392 L -0.45686 -0.03642 " pathEditMode="relative" rAng="0" ptsTypes="AA">
                                      <p:cBhvr>
                                        <p:cTn id="22" dur="2000" fill="hold"/>
                                        <p:tgtEl>
                                          <p:spTgt spid="6"/>
                                        </p:tgtEl>
                                        <p:attrNameLst>
                                          <p:attrName>ppt_x</p:attrName>
                                          <p:attrName>ppt_y</p:attrName>
                                        </p:attrNameLst>
                                      </p:cBhvr>
                                      <p:rCtr x="-22847" y="-6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560517" y="44274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434782" y="418707"/>
            <a:ext cx="15361971" cy="1477328"/>
          </a:xfrm>
          <a:prstGeom prst="rect">
            <a:avLst/>
          </a:prstGeom>
          <a:noFill/>
        </p:spPr>
        <p:txBody>
          <a:bodyPr wrap="square">
            <a:spAutoFit/>
          </a:bodyPr>
          <a:lstStyle/>
          <a:p>
            <a:r>
              <a:rPr lang="en-US" sz="9000" b="1">
                <a:solidFill>
                  <a:srgbClr val="C00000"/>
                </a:solidFill>
                <a:latin typeface="+mn-lt"/>
              </a:rPr>
              <a:t>Short-Term Camp Administrator</a:t>
            </a:r>
            <a:endParaRPr lang="en-US" sz="9000"/>
          </a:p>
        </p:txBody>
      </p:sp>
      <p:sp>
        <p:nvSpPr>
          <p:cNvPr id="5" name="Content Placeholder 2">
            <a:extLst>
              <a:ext uri="{FF2B5EF4-FFF2-40B4-BE49-F238E27FC236}">
                <a16:creationId xmlns:a16="http://schemas.microsoft.com/office/drawing/2014/main" id="{CD94CA55-CBB9-4699-A673-5ED7AB13B244}"/>
              </a:ext>
            </a:extLst>
          </p:cNvPr>
          <p:cNvSpPr txBox="1">
            <a:spLocks/>
          </p:cNvSpPr>
          <p:nvPr/>
        </p:nvSpPr>
        <p:spPr>
          <a:xfrm>
            <a:off x="1050587" y="2776156"/>
            <a:ext cx="16303558" cy="4734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a:t>This person is responsible for ensuring that the planned camp complies with the NCAP Short-term Camp Standards.  This means walking the property to ensure that it is appropriate for the event; ensuring that paperwork is filed and any written BSA approvals are completed and obtained through the council; confirms facilities and program are safe and in good order before starting operation; and that appropriate health, safety and sanitation provisions are made.  This individual also ensures that all activities at the short-term camp comply with the applicable BSA National Camp Standards.</a:t>
            </a:r>
          </a:p>
          <a:p>
            <a:pPr marL="0" indent="0">
              <a:buNone/>
            </a:pPr>
            <a:endParaRPr lang="en-US" sz="3500"/>
          </a:p>
          <a:p>
            <a:pPr marL="0" indent="0">
              <a:buNone/>
            </a:pPr>
            <a:r>
              <a:rPr lang="en-US" sz="3500" i="1" u="sng"/>
              <a:t>Pre-Qualifications:  </a:t>
            </a:r>
            <a:r>
              <a:rPr lang="en-US" sz="3500"/>
              <a:t>The short-term camp administrator must be a registered Scouter who holds either a current NCAP short-term camp administrator certification issued by the BSA or holds a resident camp director certificate from BSA National Camping School. Refer to NCAP Standard SQ-403.</a:t>
            </a:r>
          </a:p>
          <a:p>
            <a:pPr marL="0" indent="0">
              <a:buNone/>
            </a:pPr>
            <a:endParaRPr lang="en-US"/>
          </a:p>
        </p:txBody>
      </p:sp>
    </p:spTree>
    <p:extLst>
      <p:ext uri="{BB962C8B-B14F-4D97-AF65-F5344CB8AC3E}">
        <p14:creationId xmlns:p14="http://schemas.microsoft.com/office/powerpoint/2010/main" val="500297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2862322"/>
          </a:xfrm>
          <a:prstGeom prst="rect">
            <a:avLst/>
          </a:prstGeom>
          <a:noFill/>
        </p:spPr>
        <p:txBody>
          <a:bodyPr wrap="square">
            <a:spAutoFit/>
          </a:bodyPr>
          <a:lstStyle/>
          <a:p>
            <a:r>
              <a:rPr lang="en-US" sz="9000" b="1">
                <a:solidFill>
                  <a:srgbClr val="C00000"/>
                </a:solidFill>
                <a:latin typeface="+mn-lt"/>
              </a:rPr>
              <a:t>Short-Term Camp &amp; National Camping School</a:t>
            </a:r>
            <a:endParaRPr lang="en-US" sz="9000"/>
          </a:p>
        </p:txBody>
      </p:sp>
      <p:sp>
        <p:nvSpPr>
          <p:cNvPr id="4" name="Content Placeholder 2">
            <a:extLst>
              <a:ext uri="{FF2B5EF4-FFF2-40B4-BE49-F238E27FC236}">
                <a16:creationId xmlns:a16="http://schemas.microsoft.com/office/drawing/2014/main" id="{9A8DEED0-9C16-4DC6-B4F3-FA5A3EE29FE7}"/>
              </a:ext>
            </a:extLst>
          </p:cNvPr>
          <p:cNvSpPr txBox="1">
            <a:spLocks/>
          </p:cNvSpPr>
          <p:nvPr/>
        </p:nvSpPr>
        <p:spPr>
          <a:xfrm>
            <a:off x="3886200" y="3656278"/>
            <a:ext cx="13792200" cy="4734687"/>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t>Councils can host the national camping school required “Short-term Camp Administrator” training program, or their volunteers can take it online via the Outdoor Programs team. </a:t>
            </a:r>
            <a:endParaRPr lang="en-US" sz="4000"/>
          </a:p>
          <a:p>
            <a:r>
              <a:rPr lang="en-US" sz="4000" dirty="0"/>
              <a:t>Training will begin being offered on 10/15/2020 to prepare for 1/1/2021 events. The training is approx. 9 hours.</a:t>
            </a:r>
            <a:endParaRPr lang="en-US" sz="4000" dirty="0">
              <a:cs typeface="Calibri"/>
            </a:endParaRPr>
          </a:p>
          <a:p>
            <a:r>
              <a:rPr lang="en-US" sz="4000" b="1" dirty="0"/>
              <a:t>Watch for your council</a:t>
            </a:r>
            <a:r>
              <a:rPr lang="en-US" sz="4000" dirty="0"/>
              <a:t> or other local councils </a:t>
            </a:r>
            <a:r>
              <a:rPr lang="en-US" sz="4000" b="1" dirty="0"/>
              <a:t>to host this training</a:t>
            </a:r>
            <a:r>
              <a:rPr lang="en-US" sz="4000" dirty="0"/>
              <a:t> or encourage your council to host if it hasn't already signed up to do so! </a:t>
            </a:r>
            <a:endParaRPr lang="en-US" sz="4000" dirty="0">
              <a:cs typeface="Calibri"/>
            </a:endParaRPr>
          </a:p>
          <a:p>
            <a:endParaRPr lang="en-US"/>
          </a:p>
        </p:txBody>
      </p:sp>
      <p:pic>
        <p:nvPicPr>
          <p:cNvPr id="5" name="Picture 4">
            <a:extLst>
              <a:ext uri="{FF2B5EF4-FFF2-40B4-BE49-F238E27FC236}">
                <a16:creationId xmlns:a16="http://schemas.microsoft.com/office/drawing/2014/main" id="{E7483090-4836-45DF-BAE5-FF08BCFAB191}"/>
              </a:ext>
            </a:extLst>
          </p:cNvPr>
          <p:cNvPicPr>
            <a:picLocks noChangeAspect="1"/>
          </p:cNvPicPr>
          <p:nvPr/>
        </p:nvPicPr>
        <p:blipFill>
          <a:blip r:embed="rId4"/>
          <a:stretch>
            <a:fillRect/>
          </a:stretch>
        </p:blipFill>
        <p:spPr>
          <a:xfrm>
            <a:off x="609600" y="4311209"/>
            <a:ext cx="3292125" cy="3292125"/>
          </a:xfrm>
          <a:prstGeom prst="rect">
            <a:avLst/>
          </a:prstGeom>
        </p:spPr>
      </p:pic>
    </p:spTree>
    <p:extLst>
      <p:ext uri="{BB962C8B-B14F-4D97-AF65-F5344CB8AC3E}">
        <p14:creationId xmlns:p14="http://schemas.microsoft.com/office/powerpoint/2010/main" val="381304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2246769"/>
          </a:xfrm>
          <a:prstGeom prst="rect">
            <a:avLst/>
          </a:prstGeom>
          <a:noFill/>
        </p:spPr>
        <p:txBody>
          <a:bodyPr wrap="square">
            <a:spAutoFit/>
          </a:bodyPr>
          <a:lstStyle/>
          <a:p>
            <a:r>
              <a:rPr lang="en-US" sz="7000" b="1">
                <a:solidFill>
                  <a:srgbClr val="C00000"/>
                </a:solidFill>
                <a:latin typeface="+mn-lt"/>
              </a:rPr>
              <a:t>Will every council have to be authorized to host short-term camps?</a:t>
            </a:r>
            <a:endParaRPr lang="en-US" sz="7000"/>
          </a:p>
        </p:txBody>
      </p:sp>
      <p:sp>
        <p:nvSpPr>
          <p:cNvPr id="4" name="Content Placeholder 2">
            <a:extLst>
              <a:ext uri="{FF2B5EF4-FFF2-40B4-BE49-F238E27FC236}">
                <a16:creationId xmlns:a16="http://schemas.microsoft.com/office/drawing/2014/main" id="{32C7068B-86F2-4EC1-98D2-101597F1DFE2}"/>
              </a:ext>
            </a:extLst>
          </p:cNvPr>
          <p:cNvSpPr txBox="1">
            <a:spLocks/>
          </p:cNvSpPr>
          <p:nvPr/>
        </p:nvSpPr>
        <p:spPr>
          <a:xfrm>
            <a:off x="1459006" y="3443984"/>
            <a:ext cx="15369988" cy="516213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000" b="1"/>
              <a:t>Yes, all councils who currently have an approved Authorization to Operate on file are </a:t>
            </a:r>
            <a:r>
              <a:rPr lang="en-US" sz="5000" b="1" i="1" u="sng"/>
              <a:t>automatically</a:t>
            </a:r>
            <a:r>
              <a:rPr lang="en-US" sz="5000" b="1"/>
              <a:t>  granted the ability to locally authorize short-term camps</a:t>
            </a:r>
            <a:r>
              <a:rPr lang="en-US" sz="5000"/>
              <a:t>.</a:t>
            </a:r>
          </a:p>
          <a:p>
            <a:pPr marL="0" indent="0">
              <a:buNone/>
            </a:pPr>
            <a:r>
              <a:rPr lang="en-US" sz="5000"/>
              <a:t>Councils who do not have a current NCAP authorization will work with the NCAP national committee to be able to authorize short-term camps. </a:t>
            </a:r>
          </a:p>
        </p:txBody>
      </p:sp>
    </p:spTree>
    <p:extLst>
      <p:ext uri="{BB962C8B-B14F-4D97-AF65-F5344CB8AC3E}">
        <p14:creationId xmlns:p14="http://schemas.microsoft.com/office/powerpoint/2010/main" val="337817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2490988069"/>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0050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2826802947"/>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281310FA-027A-40FC-9A6F-2160D2866A06}"/>
              </a:ext>
            </a:extLst>
          </p:cNvPr>
          <p:cNvSpPr txBox="1"/>
          <p:nvPr/>
        </p:nvSpPr>
        <p:spPr>
          <a:xfrm>
            <a:off x="6846786" y="2251506"/>
            <a:ext cx="9096625" cy="8094524"/>
          </a:xfrm>
          <a:prstGeom prst="rect">
            <a:avLst/>
          </a:prstGeom>
          <a:solidFill>
            <a:schemeClr val="bg1">
              <a:lumMod val="85000"/>
            </a:schemeClr>
          </a:solidFill>
        </p:spPr>
        <p:txBody>
          <a:bodyPr wrap="square" lIns="91440" tIns="45720" rIns="91440" bIns="45720" rtlCol="0" anchor="t">
            <a:spAutoFit/>
          </a:bodyPr>
          <a:lstStyle/>
          <a:p>
            <a:pPr marL="571500" indent="-571500">
              <a:buFont typeface="Arial" panose="020B0604020202020204" pitchFamily="34" charset="0"/>
              <a:buChar char="•"/>
            </a:pPr>
            <a:r>
              <a:rPr lang="en-US" sz="4000" dirty="0">
                <a:cs typeface="Calibri"/>
              </a:rPr>
              <a:t>The site of the short-term camp is reviewed. If not on a BSA accredited camp property, the “NCAP site appraisal form” is used and submitted to the council.</a:t>
            </a:r>
          </a:p>
          <a:p>
            <a:pPr marL="571500" indent="-571500">
              <a:buFont typeface="Arial" panose="020B0604020202020204" pitchFamily="34" charset="0"/>
              <a:buChar char="•"/>
            </a:pPr>
            <a:r>
              <a:rPr lang="en-US" sz="4000" dirty="0">
                <a:cs typeface="Calibri"/>
              </a:rPr>
              <a:t>The short-term camp administrator files the “NCAP Local Council Authorization and Declaration” form with the council. It is signed by the Scout Executive and NCAP chair or their approved designee. </a:t>
            </a:r>
          </a:p>
          <a:p>
            <a:pPr marL="571500" indent="-571500">
              <a:buFont typeface="Arial" panose="020B0604020202020204" pitchFamily="34" charset="0"/>
              <a:buChar char="•"/>
            </a:pPr>
            <a:r>
              <a:rPr lang="en-US" sz="4000" dirty="0">
                <a:cs typeface="Calibri"/>
              </a:rPr>
              <a:t>The camp is planned in accordance with the NCAP standards, including the required plans. </a:t>
            </a:r>
          </a:p>
        </p:txBody>
      </p:sp>
      <p:sp>
        <p:nvSpPr>
          <p:cNvPr id="3" name="Arrow: Right 2">
            <a:extLst>
              <a:ext uri="{FF2B5EF4-FFF2-40B4-BE49-F238E27FC236}">
                <a16:creationId xmlns:a16="http://schemas.microsoft.com/office/drawing/2014/main" id="{69FEAEFE-D2D5-4F37-85E0-5D209F48B286}"/>
              </a:ext>
            </a:extLst>
          </p:cNvPr>
          <p:cNvSpPr/>
          <p:nvPr/>
        </p:nvSpPr>
        <p:spPr>
          <a:xfrm rot="20394280">
            <a:off x="4332113" y="3936389"/>
            <a:ext cx="3050811" cy="13482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49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person, skiing, person&#10;&#10;Description automatically generated">
            <a:extLst>
              <a:ext uri="{FF2B5EF4-FFF2-40B4-BE49-F238E27FC236}">
                <a16:creationId xmlns:a16="http://schemas.microsoft.com/office/drawing/2014/main" id="{DBDB9268-241B-4838-949C-B2F7A51ABB45}"/>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t="15493" r="2348" b="280"/>
          <a:stretch/>
        </p:blipFill>
        <p:spPr>
          <a:xfrm>
            <a:off x="0" y="-1"/>
            <a:ext cx="18288000" cy="10515601"/>
          </a:xfrm>
          <a:prstGeom prst="rect">
            <a:avLst/>
          </a:prstGeom>
        </p:spPr>
      </p:pic>
      <p:sp>
        <p:nvSpPr>
          <p:cNvPr id="5" name="TextBox 8">
            <a:extLst>
              <a:ext uri="{FF2B5EF4-FFF2-40B4-BE49-F238E27FC236}">
                <a16:creationId xmlns:a16="http://schemas.microsoft.com/office/drawing/2014/main" id="{71EC0E73-0F94-42AB-9E11-5B162E62335A}"/>
              </a:ext>
            </a:extLst>
          </p:cNvPr>
          <p:cNvSpPr txBox="1"/>
          <p:nvPr/>
        </p:nvSpPr>
        <p:spPr>
          <a:xfrm>
            <a:off x="2109927" y="2277463"/>
            <a:ext cx="14068145" cy="4638193"/>
          </a:xfrm>
          <a:prstGeom prst="rect">
            <a:avLst/>
          </a:prstGeom>
        </p:spPr>
        <p:txBody>
          <a:bodyPr wrap="square" lIns="0" tIns="0" rIns="0" bIns="0" rtlCol="0" anchor="t">
            <a:spAutoFit/>
          </a:bodyPr>
          <a:lstStyle/>
          <a:p>
            <a:pPr algn="ctr">
              <a:lnSpc>
                <a:spcPts val="11999"/>
              </a:lnSpc>
            </a:pPr>
            <a:r>
              <a:rPr lang="en-US" sz="11950" b="1" spc="359" dirty="0">
                <a:solidFill>
                  <a:srgbClr val="002060"/>
                </a:solidFill>
                <a:latin typeface="Adumu Regular Bold"/>
              </a:rPr>
              <a:t> Implementing the Short-Term Camp</a:t>
            </a:r>
          </a:p>
          <a:p>
            <a:pPr algn="ctr">
              <a:lnSpc>
                <a:spcPts val="11999"/>
              </a:lnSpc>
            </a:pPr>
            <a:r>
              <a:rPr lang="en-US" sz="11950" b="1" spc="359" dirty="0">
                <a:solidFill>
                  <a:srgbClr val="002060"/>
                </a:solidFill>
                <a:latin typeface="Adumu Regular Bold"/>
              </a:rPr>
              <a:t>NCAP Classification</a:t>
            </a:r>
          </a:p>
        </p:txBody>
      </p:sp>
      <p:pic>
        <p:nvPicPr>
          <p:cNvPr id="11" name="Picture 10" descr="A close up of a logo&#10;&#10;Description automatically generated">
            <a:extLst>
              <a:ext uri="{FF2B5EF4-FFF2-40B4-BE49-F238E27FC236}">
                <a16:creationId xmlns:a16="http://schemas.microsoft.com/office/drawing/2014/main" id="{FC1BCEF7-7DEB-46E5-BCBC-64F1C5353E15}"/>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604813" y="121202"/>
            <a:ext cx="2514770" cy="2514770"/>
          </a:xfrm>
          <a:prstGeom prst="rect">
            <a:avLst/>
          </a:prstGeom>
        </p:spPr>
      </p:pic>
    </p:spTree>
    <p:extLst>
      <p:ext uri="{BB962C8B-B14F-4D97-AF65-F5344CB8AC3E}">
        <p14:creationId xmlns:p14="http://schemas.microsoft.com/office/powerpoint/2010/main" val="377854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3148351054"/>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D58F3BD-09C2-48C9-BE9C-6FFBBB40089A}"/>
              </a:ext>
            </a:extLst>
          </p:cNvPr>
          <p:cNvSpPr txBox="1"/>
          <p:nvPr/>
        </p:nvSpPr>
        <p:spPr>
          <a:xfrm>
            <a:off x="1212715" y="5900824"/>
            <a:ext cx="15862570" cy="3785652"/>
          </a:xfrm>
          <a:prstGeom prst="rect">
            <a:avLst/>
          </a:prstGeom>
          <a:solidFill>
            <a:schemeClr val="bg1">
              <a:lumMod val="85000"/>
            </a:schemeClr>
          </a:solidFill>
        </p:spPr>
        <p:txBody>
          <a:bodyPr wrap="square" lIns="91440" tIns="45720" rIns="91440" bIns="45720" rtlCol="0" anchor="t">
            <a:spAutoFit/>
          </a:bodyPr>
          <a:lstStyle/>
          <a:p>
            <a:pPr marL="571500" indent="-571500">
              <a:buFont typeface="Arial" panose="020B0604020202020204" pitchFamily="34" charset="0"/>
              <a:buChar char="•"/>
            </a:pPr>
            <a:r>
              <a:rPr lang="en-US" sz="4000" dirty="0">
                <a:cs typeface="Calibri"/>
              </a:rPr>
              <a:t>On-site, the NCS certified Short-Term Camp Administrator reviews preparations and assesses the camp to ensure compliance as an “assessment”. </a:t>
            </a:r>
            <a:endParaRPr lang="en-US" sz="4000">
              <a:cs typeface="Calibri"/>
            </a:endParaRPr>
          </a:p>
          <a:p>
            <a:pPr marL="571500" indent="-571500">
              <a:buFont typeface="Arial" panose="020B0604020202020204" pitchFamily="34" charset="0"/>
              <a:buChar char="•"/>
            </a:pPr>
            <a:r>
              <a:rPr lang="en-US" sz="4000" dirty="0">
                <a:cs typeface="Calibri"/>
              </a:rPr>
              <a:t>The NCS certified Short-Term Camp Administrator signs the assessment declaration portion of the “NCAP Local Council Authorization and Declaration” form. </a:t>
            </a:r>
            <a:endParaRPr lang="en-US" sz="4000"/>
          </a:p>
        </p:txBody>
      </p:sp>
      <p:sp>
        <p:nvSpPr>
          <p:cNvPr id="5" name="Arrow: Right 4">
            <a:extLst>
              <a:ext uri="{FF2B5EF4-FFF2-40B4-BE49-F238E27FC236}">
                <a16:creationId xmlns:a16="http://schemas.microsoft.com/office/drawing/2014/main" id="{806B46A3-C015-4759-9EB1-7A0CE4A8E2A3}"/>
              </a:ext>
            </a:extLst>
          </p:cNvPr>
          <p:cNvSpPr/>
          <p:nvPr/>
        </p:nvSpPr>
        <p:spPr>
          <a:xfrm rot="5400000">
            <a:off x="10643088" y="4030779"/>
            <a:ext cx="2679171" cy="134288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500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271583741"/>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C90D9675-5C54-4211-9BA4-DA12C5AA80A1}"/>
              </a:ext>
            </a:extLst>
          </p:cNvPr>
          <p:cNvSpPr txBox="1"/>
          <p:nvPr/>
        </p:nvSpPr>
        <p:spPr>
          <a:xfrm>
            <a:off x="3345260" y="4916500"/>
            <a:ext cx="8369465" cy="2554545"/>
          </a:xfrm>
          <a:prstGeom prst="rect">
            <a:avLst/>
          </a:prstGeom>
          <a:solidFill>
            <a:schemeClr val="bg1">
              <a:lumMod val="85000"/>
            </a:schemeClr>
          </a:solidFill>
        </p:spPr>
        <p:txBody>
          <a:bodyPr wrap="square" rtlCol="0">
            <a:spAutoFit/>
          </a:bodyPr>
          <a:lstStyle/>
          <a:p>
            <a:pPr marL="571500" indent="-571500">
              <a:buFont typeface="Arial" panose="020B0604020202020204" pitchFamily="34" charset="0"/>
              <a:buChar char="•"/>
            </a:pPr>
            <a:r>
              <a:rPr lang="en-US" sz="4000"/>
              <a:t>Documents required to be on site at the camp</a:t>
            </a:r>
          </a:p>
          <a:p>
            <a:pPr marL="1028700" lvl="1" indent="-571500">
              <a:buFont typeface="Arial" panose="020B0604020202020204" pitchFamily="34" charset="0"/>
              <a:buChar char="•"/>
            </a:pPr>
            <a:r>
              <a:rPr lang="en-US" sz="4000"/>
              <a:t>Example First Aid Logbook, Incident Reports etc. </a:t>
            </a:r>
          </a:p>
        </p:txBody>
      </p:sp>
      <p:sp>
        <p:nvSpPr>
          <p:cNvPr id="5" name="Arrow: Right 4">
            <a:extLst>
              <a:ext uri="{FF2B5EF4-FFF2-40B4-BE49-F238E27FC236}">
                <a16:creationId xmlns:a16="http://schemas.microsoft.com/office/drawing/2014/main" id="{7C459C9F-CAE1-4C3E-912D-9ADD55020299}"/>
              </a:ext>
            </a:extLst>
          </p:cNvPr>
          <p:cNvSpPr/>
          <p:nvPr/>
        </p:nvSpPr>
        <p:spPr>
          <a:xfrm rot="20066928">
            <a:off x="10817074" y="5478103"/>
            <a:ext cx="3753803" cy="13213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3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4285991542"/>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1D61309-D009-4B9E-9D3F-524CEC2DFDB5}"/>
              </a:ext>
            </a:extLst>
          </p:cNvPr>
          <p:cNvSpPr txBox="1"/>
          <p:nvPr/>
        </p:nvSpPr>
        <p:spPr>
          <a:xfrm>
            <a:off x="6836087" y="2991474"/>
            <a:ext cx="8885693" cy="5016758"/>
          </a:xfrm>
          <a:prstGeom prst="rect">
            <a:avLst/>
          </a:prstGeom>
          <a:solidFill>
            <a:schemeClr val="bg1">
              <a:lumMod val="85000"/>
            </a:schemeClr>
          </a:solidFill>
        </p:spPr>
        <p:txBody>
          <a:bodyPr wrap="square" rtlCol="0">
            <a:spAutoFit/>
          </a:bodyPr>
          <a:lstStyle/>
          <a:p>
            <a:pPr marL="571500" indent="-571500">
              <a:buFont typeface="Arial" panose="020B0604020202020204" pitchFamily="34" charset="0"/>
              <a:buChar char="•"/>
            </a:pPr>
            <a:r>
              <a:rPr lang="en-US" sz="4000">
                <a:cs typeface="Calibri"/>
              </a:rPr>
              <a:t>The NCAP Local Council Authorization and Assessment Declaration form is submitted and filed with the local council.</a:t>
            </a:r>
          </a:p>
          <a:p>
            <a:pPr marL="571500" indent="-571500">
              <a:buFont typeface="Arial" panose="020B0604020202020204" pitchFamily="34" charset="0"/>
              <a:buChar char="•"/>
            </a:pPr>
            <a:r>
              <a:rPr lang="en-US" sz="4000">
                <a:cs typeface="Calibri"/>
              </a:rPr>
              <a:t>Any post-camp paperwork is submitted to the council including first aid logs, incident reports (if any) and other required paperwork. </a:t>
            </a:r>
          </a:p>
        </p:txBody>
      </p:sp>
      <p:sp>
        <p:nvSpPr>
          <p:cNvPr id="5" name="Arrow: Right 4">
            <a:extLst>
              <a:ext uri="{FF2B5EF4-FFF2-40B4-BE49-F238E27FC236}">
                <a16:creationId xmlns:a16="http://schemas.microsoft.com/office/drawing/2014/main" id="{90DBF415-5339-411E-9EE1-B9A8900B2AD3}"/>
              </a:ext>
            </a:extLst>
          </p:cNvPr>
          <p:cNvSpPr/>
          <p:nvPr/>
        </p:nvSpPr>
        <p:spPr>
          <a:xfrm rot="9018447">
            <a:off x="3605681" y="5478103"/>
            <a:ext cx="3753803" cy="13213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42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481075" y="372830"/>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570331" y="570377"/>
            <a:ext cx="14946923" cy="1446550"/>
          </a:xfrm>
          <a:prstGeom prst="rect">
            <a:avLst/>
          </a:prstGeom>
          <a:noFill/>
        </p:spPr>
        <p:txBody>
          <a:bodyPr wrap="square">
            <a:spAutoFit/>
          </a:bodyPr>
          <a:lstStyle/>
          <a:p>
            <a:r>
              <a:rPr lang="en-US" sz="8800" b="1">
                <a:solidFill>
                  <a:srgbClr val="C00000"/>
                </a:solidFill>
                <a:latin typeface="+mn-lt"/>
              </a:rPr>
              <a:t>Short-Term Camp NCAP Process </a:t>
            </a:r>
            <a:endParaRPr lang="en-US" sz="8800"/>
          </a:p>
        </p:txBody>
      </p:sp>
      <p:graphicFrame>
        <p:nvGraphicFramePr>
          <p:cNvPr id="4" name="Diagram 3">
            <a:extLst>
              <a:ext uri="{FF2B5EF4-FFF2-40B4-BE49-F238E27FC236}">
                <a16:creationId xmlns:a16="http://schemas.microsoft.com/office/drawing/2014/main" id="{A49C0446-7AF9-42AB-9AD8-F6C974DA8503}"/>
              </a:ext>
            </a:extLst>
          </p:cNvPr>
          <p:cNvGraphicFramePr/>
          <p:nvPr>
            <p:extLst>
              <p:ext uri="{D42A27DB-BD31-4B8C-83A1-F6EECF244321}">
                <p14:modId xmlns:p14="http://schemas.microsoft.com/office/powerpoint/2010/main" val="429264282"/>
              </p:ext>
            </p:extLst>
          </p:nvPr>
        </p:nvGraphicFramePr>
        <p:xfrm>
          <a:off x="1212715" y="2074753"/>
          <a:ext cx="1586257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80AFF2B1-1FEF-47BE-A517-D7C63C893E63}"/>
              </a:ext>
            </a:extLst>
          </p:cNvPr>
          <p:cNvSpPr txBox="1"/>
          <p:nvPr/>
        </p:nvSpPr>
        <p:spPr>
          <a:xfrm>
            <a:off x="6111317" y="4257588"/>
            <a:ext cx="11405937" cy="1938992"/>
          </a:xfrm>
          <a:prstGeom prst="rect">
            <a:avLst/>
          </a:prstGeom>
          <a:solidFill>
            <a:schemeClr val="bg1">
              <a:lumMod val="85000"/>
            </a:schemeClr>
          </a:solidFill>
        </p:spPr>
        <p:txBody>
          <a:bodyPr wrap="square" rtlCol="0">
            <a:spAutoFit/>
          </a:bodyPr>
          <a:lstStyle/>
          <a:p>
            <a:pPr marL="571500" indent="-571500">
              <a:buFont typeface="Arial" panose="020B0604020202020204" pitchFamily="34" charset="0"/>
              <a:buChar char="•"/>
            </a:pPr>
            <a:r>
              <a:rPr lang="en-US" sz="4000">
                <a:cs typeface="Calibri"/>
              </a:rPr>
              <a:t>The Local Council NCAP committee periodically reviews the short-term camp paperwork to see if any support or clarifications are needed.</a:t>
            </a:r>
          </a:p>
        </p:txBody>
      </p:sp>
      <p:sp>
        <p:nvSpPr>
          <p:cNvPr id="5" name="Arrow: Right 4">
            <a:extLst>
              <a:ext uri="{FF2B5EF4-FFF2-40B4-BE49-F238E27FC236}">
                <a16:creationId xmlns:a16="http://schemas.microsoft.com/office/drawing/2014/main" id="{8E1DDC40-7B82-46D0-AB46-9509F597536D}"/>
              </a:ext>
            </a:extLst>
          </p:cNvPr>
          <p:cNvSpPr/>
          <p:nvPr/>
        </p:nvSpPr>
        <p:spPr>
          <a:xfrm rot="9369243">
            <a:off x="11451831" y="6898976"/>
            <a:ext cx="3753803" cy="13213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540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7" name="Content Placeholder 2">
            <a:extLst>
              <a:ext uri="{FF2B5EF4-FFF2-40B4-BE49-F238E27FC236}">
                <a16:creationId xmlns:a16="http://schemas.microsoft.com/office/drawing/2014/main" id="{2E066C05-B31D-400C-9169-9D7320C40595}"/>
              </a:ext>
            </a:extLst>
          </p:cNvPr>
          <p:cNvSpPr txBox="1">
            <a:spLocks/>
          </p:cNvSpPr>
          <p:nvPr/>
        </p:nvSpPr>
        <p:spPr>
          <a:xfrm>
            <a:off x="1396253" y="2683667"/>
            <a:ext cx="15495494" cy="6818921"/>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5000"/>
              <a:t>SA Series (Standards Applicability)</a:t>
            </a:r>
          </a:p>
          <a:p>
            <a:r>
              <a:rPr lang="en-US" sz="5000">
                <a:cs typeface="Calibri"/>
              </a:rPr>
              <a:t>PD Series (Program Design)</a:t>
            </a:r>
          </a:p>
          <a:p>
            <a:r>
              <a:rPr lang="en-US" sz="5000">
                <a:cs typeface="Calibri"/>
              </a:rPr>
              <a:t>PS Series (Program Specific)</a:t>
            </a:r>
          </a:p>
          <a:p>
            <a:r>
              <a:rPr lang="en-US" sz="5000">
                <a:cs typeface="Calibri"/>
              </a:rPr>
              <a:t>SQ Series (Staff Qualifications and Training)</a:t>
            </a:r>
          </a:p>
          <a:p>
            <a:r>
              <a:rPr lang="en-US" sz="5000">
                <a:cs typeface="Calibri"/>
              </a:rPr>
              <a:t>HS Series (Health and Safety)</a:t>
            </a:r>
          </a:p>
          <a:p>
            <a:r>
              <a:rPr lang="en-US" sz="5000">
                <a:cs typeface="Calibri"/>
              </a:rPr>
              <a:t>FA Series (Facilities)</a:t>
            </a:r>
          </a:p>
          <a:p>
            <a:r>
              <a:rPr lang="en-US" sz="5000">
                <a:cs typeface="Calibri"/>
              </a:rPr>
              <a:t>AO Series (Administration and Operational)</a:t>
            </a:r>
          </a:p>
          <a:p>
            <a:r>
              <a:rPr lang="en-US" sz="5000">
                <a:cs typeface="Calibri"/>
              </a:rPr>
              <a:t>RP Standards (Recommended Practices)</a:t>
            </a:r>
          </a:p>
          <a:p>
            <a:endParaRPr lang="en-US" sz="5000">
              <a:cs typeface="Calibri"/>
            </a:endParaRPr>
          </a:p>
          <a:p>
            <a:endParaRPr lang="en-US">
              <a:cs typeface="Calibri"/>
            </a:endParaRPr>
          </a:p>
        </p:txBody>
      </p:sp>
    </p:spTree>
    <p:extLst>
      <p:ext uri="{BB962C8B-B14F-4D97-AF65-F5344CB8AC3E}">
        <p14:creationId xmlns:p14="http://schemas.microsoft.com/office/powerpoint/2010/main" val="219526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a:t>SA (Standards Applicability) 000 Series</a:t>
            </a:r>
          </a:p>
          <a:p>
            <a:r>
              <a:rPr lang="en-US" sz="5000">
                <a:cs typeface="Calibri"/>
              </a:rPr>
              <a:t>Define the types of camps</a:t>
            </a:r>
          </a:p>
          <a:p>
            <a:r>
              <a:rPr lang="en-US" sz="5000">
                <a:cs typeface="Calibri"/>
              </a:rPr>
              <a:t>How councils locally authorize short-term camps</a:t>
            </a:r>
          </a:p>
          <a:p>
            <a:r>
              <a:rPr lang="en-US" sz="5000">
                <a:cs typeface="Calibri"/>
              </a:rPr>
              <a:t>Explains who leads assessment process</a:t>
            </a:r>
          </a:p>
          <a:p>
            <a:r>
              <a:rPr lang="en-US" sz="5000">
                <a:cs typeface="Calibri"/>
              </a:rPr>
              <a:t>Clarifies what authorization, assessment, waiver/variance paperwork is required</a:t>
            </a: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1912886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dirty="0"/>
              <a:t>PD (Program Design) 100 Series</a:t>
            </a:r>
          </a:p>
          <a:p>
            <a:r>
              <a:rPr lang="en-US" sz="5000" dirty="0">
                <a:cs typeface="Calibri"/>
              </a:rPr>
              <a:t>Ensure BSA programs are well designed by type (Cub Scout, Scouts BSA, Venturing, Sea Scouting)</a:t>
            </a:r>
          </a:p>
          <a:p>
            <a:r>
              <a:rPr lang="en-US" sz="5000" dirty="0">
                <a:cs typeface="Calibri"/>
              </a:rPr>
              <a:t>PD-111 &amp; PD-112 establish standards for risk review</a:t>
            </a: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161568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dirty="0"/>
              <a:t>PS (Program Specific) 200 Series</a:t>
            </a:r>
          </a:p>
          <a:p>
            <a:r>
              <a:rPr lang="en-US" sz="5000" dirty="0">
                <a:cs typeface="Calibri"/>
              </a:rPr>
              <a:t>Only apply </a:t>
            </a:r>
            <a:r>
              <a:rPr lang="en-US" sz="5000" b="1" u="sng" dirty="0">
                <a:cs typeface="Calibri"/>
              </a:rPr>
              <a:t>IF</a:t>
            </a:r>
            <a:r>
              <a:rPr lang="en-US" sz="5000" dirty="0">
                <a:cs typeface="Calibri"/>
              </a:rPr>
              <a:t> the covered program is offered at camp</a:t>
            </a:r>
          </a:p>
          <a:p>
            <a:r>
              <a:rPr lang="en-US" sz="5000" dirty="0">
                <a:cs typeface="Calibri"/>
              </a:rPr>
              <a:t>Align with the Guide to Safe Scouting</a:t>
            </a:r>
            <a:endParaRPr lang="en-US" dirty="0"/>
          </a:p>
          <a:p>
            <a:r>
              <a:rPr lang="en-US" sz="5000" dirty="0">
                <a:cs typeface="Calibri"/>
              </a:rPr>
              <a:t>Aquatics, Shooting Sports, COPE/Climbing, Trek and “wheeled” sports have in depth requirements</a:t>
            </a:r>
          </a:p>
          <a:p>
            <a:r>
              <a:rPr lang="en-US" sz="5000" dirty="0">
                <a:cs typeface="Calibri"/>
              </a:rPr>
              <a:t>Most Leave No Trace courses should trigger few PS standards unless a "specialty" course.</a:t>
            </a:r>
          </a:p>
          <a:p>
            <a:pPr marL="457200" lvl="1" indent="0">
              <a:buNone/>
            </a:pPr>
            <a:r>
              <a:rPr lang="en-US" sz="4600" b="1" dirty="0">
                <a:solidFill>
                  <a:srgbClr val="FF0000"/>
                </a:solidFill>
                <a:cs typeface="Calibri"/>
              </a:rPr>
              <a:t>BUT</a:t>
            </a:r>
            <a:r>
              <a:rPr lang="en-US" sz="4600" b="1" dirty="0">
                <a:cs typeface="Calibri"/>
              </a:rPr>
              <a:t>:  </a:t>
            </a:r>
            <a:r>
              <a:rPr lang="en-US" sz="4600" dirty="0">
                <a:cs typeface="Calibri"/>
              </a:rPr>
              <a:t>if 2 or more consecutive night on trail, then "trek program" requirements </a:t>
            </a:r>
            <a:r>
              <a:rPr lang="en-US" sz="4600" b="1" u="sng" dirty="0">
                <a:cs typeface="Calibri"/>
              </a:rPr>
              <a:t>will apply</a:t>
            </a:r>
            <a:r>
              <a:rPr lang="en-US" sz="4600" dirty="0">
                <a:cs typeface="Calibri"/>
              </a:rPr>
              <a:t>!  (Standards PS-218 to PS-221)</a:t>
            </a:r>
          </a:p>
          <a:p>
            <a:endParaRPr lang="en-US" sz="5000">
              <a:cs typeface="Calibri"/>
            </a:endParaRP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426964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dirty="0"/>
              <a:t>SQ (Staff Qualifications) 400 Series</a:t>
            </a:r>
          </a:p>
          <a:p>
            <a:r>
              <a:rPr lang="en-US" sz="5000" dirty="0">
                <a:cs typeface="Calibri"/>
              </a:rPr>
              <a:t>Most standards will not affect Leave No Trace Master Educator or Trainer courses except:</a:t>
            </a:r>
          </a:p>
          <a:p>
            <a:pPr lvl="1"/>
            <a:r>
              <a:rPr lang="en-US" sz="4600" dirty="0">
                <a:cs typeface="Calibri"/>
              </a:rPr>
              <a:t>Camp Health Officer (SQ-405)</a:t>
            </a:r>
          </a:p>
          <a:p>
            <a:pPr lvl="1"/>
            <a:r>
              <a:rPr lang="en-US" sz="4600" dirty="0">
                <a:cs typeface="Calibri"/>
              </a:rPr>
              <a:t>Trek Leader (if 2 or more consecutive nights on trail)</a:t>
            </a:r>
          </a:p>
          <a:p>
            <a:pPr lvl="1"/>
            <a:r>
              <a:rPr lang="en-US" sz="4600" dirty="0">
                <a:cs typeface="Calibri"/>
              </a:rPr>
              <a:t>Specialty camp</a:t>
            </a: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131991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dirty="0"/>
              <a:t>SQ (Staff Qualifications) 400 Series</a:t>
            </a:r>
          </a:p>
          <a:p>
            <a:r>
              <a:rPr lang="en-US" sz="5000" dirty="0">
                <a:cs typeface="Calibri"/>
              </a:rPr>
              <a:t>What should we do if we trigger the trek standards?</a:t>
            </a:r>
          </a:p>
          <a:p>
            <a:pPr lvl="1"/>
            <a:r>
              <a:rPr lang="en-US" sz="4000" dirty="0">
                <a:cs typeface="Calibri"/>
              </a:rPr>
              <a:t>First choice: for front country courses, avoid 2 consecutive nights on trail and use "outpost" alternative (Standard PS-217)</a:t>
            </a:r>
          </a:p>
          <a:p>
            <a:pPr lvl="1"/>
            <a:r>
              <a:rPr lang="en-US" sz="4000" dirty="0">
                <a:cs typeface="Calibri"/>
              </a:rPr>
              <a:t>Second choice: see if you have a Trek Leader available.</a:t>
            </a:r>
          </a:p>
          <a:p>
            <a:pPr lvl="1"/>
            <a:r>
              <a:rPr lang="en-US" sz="4000" dirty="0">
                <a:cs typeface="Calibri"/>
              </a:rPr>
              <a:t>Third choice:  seek a waiver demonstrating how your proposed leadership teams meets the experience and training requirements based on other skills and training.  Must apply a month or so before.</a:t>
            </a: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379073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27FB28-54A3-489A-89DE-F5CCC1EEBE07}"/>
              </a:ext>
            </a:extLst>
          </p:cNvPr>
          <p:cNvSpPr txBox="1">
            <a:spLocks/>
          </p:cNvSpPr>
          <p:nvPr/>
        </p:nvSpPr>
        <p:spPr>
          <a:xfrm>
            <a:off x="2142698" y="277395"/>
            <a:ext cx="1332590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solidFill>
                  <a:srgbClr val="C00000"/>
                </a:solidFill>
                <a:latin typeface="+mn-lt"/>
              </a:rPr>
              <a:t>Tonight’s Panel</a:t>
            </a:r>
          </a:p>
        </p:txBody>
      </p:sp>
      <p:pic>
        <p:nvPicPr>
          <p:cNvPr id="7" name="Picture 6" descr="A close up of a logo&#10;&#10;Description automatically generated">
            <a:extLst>
              <a:ext uri="{FF2B5EF4-FFF2-40B4-BE49-F238E27FC236}">
                <a16:creationId xmlns:a16="http://schemas.microsoft.com/office/drawing/2014/main" id="{6A25DBC5-C618-45D6-A52F-276EBDC820B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247611" y="55149"/>
            <a:ext cx="1841645" cy="1841645"/>
          </a:xfrm>
          <a:prstGeom prst="rect">
            <a:avLst/>
          </a:prstGeom>
        </p:spPr>
      </p:pic>
      <p:sp>
        <p:nvSpPr>
          <p:cNvPr id="9" name="TextBox 8">
            <a:extLst>
              <a:ext uri="{FF2B5EF4-FFF2-40B4-BE49-F238E27FC236}">
                <a16:creationId xmlns:a16="http://schemas.microsoft.com/office/drawing/2014/main" id="{F9F6FA8C-F2AD-451B-B299-3EE4F38B42CB}"/>
              </a:ext>
            </a:extLst>
          </p:cNvPr>
          <p:cNvSpPr txBox="1"/>
          <p:nvPr/>
        </p:nvSpPr>
        <p:spPr>
          <a:xfrm>
            <a:off x="952301" y="2271284"/>
            <a:ext cx="16548890" cy="2862322"/>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US" sz="6000" dirty="0">
                <a:solidFill>
                  <a:srgbClr val="000000"/>
                </a:solidFill>
                <a:latin typeface="Franklin Gothic Medium Cond"/>
              </a:rPr>
              <a:t>Eric Hiser</a:t>
            </a:r>
            <a:r>
              <a:rPr lang="en-US" sz="5000" dirty="0">
                <a:solidFill>
                  <a:srgbClr val="000000"/>
                </a:solidFill>
                <a:latin typeface="Franklin Gothic Medium Cond"/>
              </a:rPr>
              <a:t>, National Camp Accreditation Program Standards Chair</a:t>
            </a:r>
          </a:p>
          <a:p>
            <a:pPr fontAlgn="base">
              <a:buFont typeface="Arial" panose="020B0604020202020204" pitchFamily="34" charset="0"/>
              <a:buChar char="•"/>
            </a:pPr>
            <a:r>
              <a:rPr lang="en-US" sz="6000" dirty="0">
                <a:solidFill>
                  <a:srgbClr val="000000"/>
                </a:solidFill>
                <a:latin typeface="Franklin Gothic Medium Cond"/>
              </a:rPr>
              <a:t>Paula Boothe, </a:t>
            </a:r>
            <a:r>
              <a:rPr lang="en-US" sz="5000" dirty="0">
                <a:solidFill>
                  <a:srgbClr val="000000"/>
                </a:solidFill>
                <a:latin typeface="Franklin Gothic Medium Cond"/>
              </a:rPr>
              <a:t>Western Region </a:t>
            </a:r>
            <a:r>
              <a:rPr lang="en-US" sz="5000" b="0" i="0" dirty="0">
                <a:solidFill>
                  <a:srgbClr val="000000"/>
                </a:solidFill>
                <a:effectLst/>
                <a:latin typeface="Franklin Gothic Medium Cond"/>
              </a:rPr>
              <a:t>Outdoor</a:t>
            </a:r>
            <a:r>
              <a:rPr lang="en-US" sz="5000" dirty="0">
                <a:solidFill>
                  <a:srgbClr val="000000"/>
                </a:solidFill>
                <a:latin typeface="Franklin Gothic Medium Cond"/>
              </a:rPr>
              <a:t> Ethics Coordinator</a:t>
            </a:r>
            <a:endParaRPr lang="en-US" sz="5000" b="0" i="0" dirty="0">
              <a:solidFill>
                <a:srgbClr val="000000"/>
              </a:solidFill>
              <a:effectLst/>
              <a:latin typeface="Franklin Gothic Medium Cond"/>
            </a:endParaRPr>
          </a:p>
          <a:p>
            <a:pPr fontAlgn="base">
              <a:buFont typeface="Arial" panose="020B0604020202020204" pitchFamily="34" charset="0"/>
              <a:buChar char="•"/>
            </a:pPr>
            <a:r>
              <a:rPr lang="en-US" sz="6000" dirty="0">
                <a:solidFill>
                  <a:srgbClr val="000000"/>
                </a:solidFill>
                <a:latin typeface="Franklin Gothic Medium Cond"/>
              </a:rPr>
              <a:t>Andrea Watson</a:t>
            </a:r>
            <a:r>
              <a:rPr lang="en-US" sz="5000" dirty="0">
                <a:solidFill>
                  <a:srgbClr val="000000"/>
                </a:solidFill>
                <a:latin typeface="Franklin Gothic Medium Cond"/>
              </a:rPr>
              <a:t>, Director – Outdoor Programs and Properties</a:t>
            </a:r>
          </a:p>
        </p:txBody>
      </p:sp>
    </p:spTree>
    <p:extLst>
      <p:ext uri="{BB962C8B-B14F-4D97-AF65-F5344CB8AC3E}">
        <p14:creationId xmlns:p14="http://schemas.microsoft.com/office/powerpoint/2010/main" val="4204068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a:t>HS (Health and Safety) 500 Series</a:t>
            </a:r>
          </a:p>
          <a:p>
            <a:r>
              <a:rPr lang="en-US" sz="5000">
                <a:cs typeface="Calibri"/>
              </a:rPr>
              <a:t>Differences for short-term camp (medical form, screening </a:t>
            </a:r>
            <a:r>
              <a:rPr lang="en-US" sz="5000" err="1">
                <a:cs typeface="Calibri"/>
              </a:rPr>
              <a:t>etc</a:t>
            </a:r>
            <a:r>
              <a:rPr lang="en-US" sz="5000">
                <a:cs typeface="Calibri"/>
              </a:rPr>
              <a:t>)</a:t>
            </a:r>
          </a:p>
          <a:p>
            <a:r>
              <a:rPr lang="en-US" sz="5000">
                <a:cs typeface="Calibri"/>
              </a:rPr>
              <a:t>Written policies</a:t>
            </a:r>
          </a:p>
          <a:p>
            <a:r>
              <a:rPr lang="en-US" sz="5000">
                <a:cs typeface="Calibri"/>
              </a:rPr>
              <a:t>Use of policies for like events</a:t>
            </a:r>
          </a:p>
          <a:p>
            <a:endParaRPr lang="en-US" sz="5000">
              <a:cs typeface="Calibri"/>
            </a:endParaRP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2675619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a:t>FA (Facilities Standards) 700 Series</a:t>
            </a:r>
          </a:p>
          <a:p>
            <a:r>
              <a:rPr lang="en-US" sz="5000">
                <a:cs typeface="Calibri"/>
              </a:rPr>
              <a:t>Camp property standards always apply to accredited camp properties. </a:t>
            </a:r>
            <a:r>
              <a:rPr lang="en-US" sz="5000" i="1">
                <a:cs typeface="Calibri"/>
              </a:rPr>
              <a:t>This is not a change. </a:t>
            </a:r>
          </a:p>
          <a:p>
            <a:r>
              <a:rPr lang="en-US" sz="5000">
                <a:cs typeface="Calibri"/>
              </a:rPr>
              <a:t>Not all apply to short-term camps.</a:t>
            </a:r>
          </a:p>
          <a:p>
            <a:r>
              <a:rPr lang="en-US" sz="5000">
                <a:cs typeface="Calibri"/>
              </a:rPr>
              <a:t>Be sure you use the NCAP Site Appraisal form as a resource to ensure that your chosen location meets the location needs and standards required. </a:t>
            </a:r>
          </a:p>
          <a:p>
            <a:pPr marL="0" indent="0">
              <a:buNone/>
            </a:pPr>
            <a:endParaRPr lang="en-US" sz="5000">
              <a:cs typeface="Calibri"/>
            </a:endParaRPr>
          </a:p>
          <a:p>
            <a:endParaRPr lang="en-US" sz="5000">
              <a:cs typeface="Calibri"/>
            </a:endParaRP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2848457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dirty="0"/>
              <a:t>AO (Administration &amp; Operational) 800 Series</a:t>
            </a:r>
          </a:p>
          <a:p>
            <a:r>
              <a:rPr lang="en-US" sz="5000" dirty="0">
                <a:cs typeface="Calibri"/>
              </a:rPr>
              <a:t>Paperwork requirements </a:t>
            </a:r>
            <a:r>
              <a:rPr lang="en-US" sz="4000" i="1" dirty="0">
                <a:cs typeface="Calibri"/>
              </a:rPr>
              <a:t>(forms available no later than 10/15)</a:t>
            </a:r>
          </a:p>
          <a:p>
            <a:r>
              <a:rPr lang="en-US" sz="5000" dirty="0">
                <a:cs typeface="Calibri"/>
              </a:rPr>
              <a:t>Emergency Procedures</a:t>
            </a:r>
          </a:p>
          <a:p>
            <a:pPr lvl="1"/>
            <a:r>
              <a:rPr lang="en-US" sz="4600" dirty="0">
                <a:cs typeface="Calibri"/>
              </a:rPr>
              <a:t>Use the host council as a resource</a:t>
            </a:r>
          </a:p>
          <a:p>
            <a:r>
              <a:rPr lang="en-US" sz="5000" dirty="0">
                <a:cs typeface="Calibri"/>
              </a:rPr>
              <a:t>Connect to SA or Standards Applicability series</a:t>
            </a:r>
          </a:p>
          <a:p>
            <a:endParaRPr lang="en-US" sz="5000">
              <a:cs typeface="Calibri"/>
            </a:endParaRPr>
          </a:p>
          <a:p>
            <a:endParaRPr lang="en-US">
              <a:cs typeface="Calibri"/>
            </a:endParaRPr>
          </a:p>
        </p:txBody>
      </p:sp>
    </p:spTree>
    <p:extLst>
      <p:ext uri="{BB962C8B-B14F-4D97-AF65-F5344CB8AC3E}">
        <p14:creationId xmlns:p14="http://schemas.microsoft.com/office/powerpoint/2010/main" val="3328275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Short-Term Camp Standards</a:t>
            </a:r>
            <a:endParaRPr lang="en-US" sz="9000"/>
          </a:p>
        </p:txBody>
      </p:sp>
      <p:sp>
        <p:nvSpPr>
          <p:cNvPr id="3" name="Content Placeholder 2">
            <a:extLst>
              <a:ext uri="{FF2B5EF4-FFF2-40B4-BE49-F238E27FC236}">
                <a16:creationId xmlns:a16="http://schemas.microsoft.com/office/drawing/2014/main" id="{469D3C6C-1BC4-4C01-ACC3-F509387A5AAA}"/>
              </a:ext>
            </a:extLst>
          </p:cNvPr>
          <p:cNvSpPr txBox="1">
            <a:spLocks/>
          </p:cNvSpPr>
          <p:nvPr/>
        </p:nvSpPr>
        <p:spPr>
          <a:xfrm>
            <a:off x="1396253" y="2683667"/>
            <a:ext cx="15495494" cy="681892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000" b="1" u="sng"/>
              <a:t>RP (Recommended Practices)</a:t>
            </a:r>
          </a:p>
          <a:p>
            <a:r>
              <a:rPr lang="en-US" sz="5000">
                <a:cs typeface="Calibri"/>
              </a:rPr>
              <a:t>Not required</a:t>
            </a:r>
          </a:p>
          <a:p>
            <a:r>
              <a:rPr lang="en-US" sz="5000">
                <a:cs typeface="Calibri"/>
              </a:rPr>
              <a:t>Not all could apply to short-term camp</a:t>
            </a:r>
          </a:p>
          <a:p>
            <a:endParaRPr lang="en-US" sz="5000">
              <a:cs typeface="Calibri"/>
            </a:endParaRPr>
          </a:p>
          <a:p>
            <a:endParaRPr lang="en-US" sz="5000">
              <a:cs typeface="Calibri"/>
            </a:endParaRPr>
          </a:p>
          <a:p>
            <a:endParaRPr lang="en-US">
              <a:cs typeface="Calibri"/>
            </a:endParaRPr>
          </a:p>
        </p:txBody>
      </p:sp>
    </p:spTree>
    <p:extLst>
      <p:ext uri="{BB962C8B-B14F-4D97-AF65-F5344CB8AC3E}">
        <p14:creationId xmlns:p14="http://schemas.microsoft.com/office/powerpoint/2010/main" val="1039459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top of a grass covered field&#10;&#10;Description automatically generated">
            <a:extLst>
              <a:ext uri="{FF2B5EF4-FFF2-40B4-BE49-F238E27FC236}">
                <a16:creationId xmlns:a16="http://schemas.microsoft.com/office/drawing/2014/main" id="{4FE84A70-2B06-4CB7-BD02-23FE203270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414" t="6198" r="2132" b="12419"/>
          <a:stretch/>
        </p:blipFill>
        <p:spPr>
          <a:xfrm>
            <a:off x="0" y="-1"/>
            <a:ext cx="18288000" cy="10287001"/>
          </a:xfrm>
          <a:prstGeom prst="rect">
            <a:avLst/>
          </a:prstGeom>
        </p:spPr>
      </p:pic>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2862322"/>
          </a:xfrm>
          <a:prstGeom prst="rect">
            <a:avLst/>
          </a:prstGeom>
          <a:noFill/>
        </p:spPr>
        <p:txBody>
          <a:bodyPr wrap="square">
            <a:spAutoFit/>
          </a:bodyPr>
          <a:lstStyle/>
          <a:p>
            <a:r>
              <a:rPr lang="en-US" sz="9000" b="1">
                <a:solidFill>
                  <a:srgbClr val="C00000"/>
                </a:solidFill>
                <a:latin typeface="+mn-lt"/>
              </a:rPr>
              <a:t>Short-Term Camp Implementation</a:t>
            </a:r>
            <a:endParaRPr lang="en-US" sz="9000"/>
          </a:p>
        </p:txBody>
      </p:sp>
      <p:pic>
        <p:nvPicPr>
          <p:cNvPr id="1026" name="Picture 2">
            <a:extLst>
              <a:ext uri="{FF2B5EF4-FFF2-40B4-BE49-F238E27FC236}">
                <a16:creationId xmlns:a16="http://schemas.microsoft.com/office/drawing/2014/main" id="{BCFEF5B7-DC2F-4320-A6D2-A94742FE4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81" y="6424790"/>
            <a:ext cx="3291832" cy="32918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02C7E1-023D-492A-A20A-F8A1D323C144}"/>
              </a:ext>
            </a:extLst>
          </p:cNvPr>
          <p:cNvSpPr txBox="1"/>
          <p:nvPr/>
        </p:nvSpPr>
        <p:spPr>
          <a:xfrm>
            <a:off x="4571999" y="7408986"/>
            <a:ext cx="8335927" cy="1323439"/>
          </a:xfrm>
          <a:prstGeom prst="rect">
            <a:avLst/>
          </a:prstGeom>
          <a:noFill/>
        </p:spPr>
        <p:txBody>
          <a:bodyPr wrap="square">
            <a:spAutoFit/>
          </a:bodyPr>
          <a:lstStyle/>
          <a:p>
            <a:r>
              <a:rPr lang="en-US" sz="4000"/>
              <a:t>https://www.scouting.org/outdoor-programs/camping/short-term-camp/</a:t>
            </a:r>
          </a:p>
        </p:txBody>
      </p:sp>
    </p:spTree>
    <p:extLst>
      <p:ext uri="{BB962C8B-B14F-4D97-AF65-F5344CB8AC3E}">
        <p14:creationId xmlns:p14="http://schemas.microsoft.com/office/powerpoint/2010/main" val="1062106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the camera&#10;&#10;Description automatically generated">
            <a:extLst>
              <a:ext uri="{FF2B5EF4-FFF2-40B4-BE49-F238E27FC236}">
                <a16:creationId xmlns:a16="http://schemas.microsoft.com/office/drawing/2014/main" id="{718352ED-76B9-4831-A0D9-147C86F86AC4}"/>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557" t="9180" r="831" b="8453"/>
          <a:stretch/>
        </p:blipFill>
        <p:spPr>
          <a:xfrm>
            <a:off x="0" y="0"/>
            <a:ext cx="18288000" cy="10287000"/>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1670538" y="481263"/>
            <a:ext cx="14946923" cy="1477328"/>
          </a:xfrm>
          <a:prstGeom prst="rect">
            <a:avLst/>
          </a:prstGeom>
          <a:noFill/>
        </p:spPr>
        <p:txBody>
          <a:bodyPr wrap="square">
            <a:spAutoFit/>
          </a:bodyPr>
          <a:lstStyle/>
          <a:p>
            <a:r>
              <a:rPr lang="en-US" sz="9000" b="1">
                <a:solidFill>
                  <a:srgbClr val="C00000"/>
                </a:solidFill>
                <a:latin typeface="+mn-lt"/>
              </a:rPr>
              <a:t>Short-Term Camp Scenarios</a:t>
            </a:r>
            <a:endParaRPr lang="en-US" sz="9000"/>
          </a:p>
        </p:txBody>
      </p:sp>
    </p:spTree>
    <p:extLst>
      <p:ext uri="{BB962C8B-B14F-4D97-AF65-F5344CB8AC3E}">
        <p14:creationId xmlns:p14="http://schemas.microsoft.com/office/powerpoint/2010/main" val="134978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tree&#10;&#10;Description automatically generated">
            <a:extLst>
              <a:ext uri="{FF2B5EF4-FFF2-40B4-BE49-F238E27FC236}">
                <a16:creationId xmlns:a16="http://schemas.microsoft.com/office/drawing/2014/main" id="{266E6FA1-BEB7-4275-AEF2-B60198E7ED6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969" b="13930"/>
          <a:stretch/>
        </p:blipFill>
        <p:spPr>
          <a:xfrm>
            <a:off x="0" y="-192462"/>
            <a:ext cx="18288000" cy="10479462"/>
          </a:xfrm>
          <a:prstGeom prst="rect">
            <a:avLst/>
          </a:prstGeom>
        </p:spPr>
      </p:pic>
      <p:sp>
        <p:nvSpPr>
          <p:cNvPr id="5" name="Title 1">
            <a:extLst>
              <a:ext uri="{FF2B5EF4-FFF2-40B4-BE49-F238E27FC236}">
                <a16:creationId xmlns:a16="http://schemas.microsoft.com/office/drawing/2014/main" id="{3427FB28-54A3-489A-89DE-F5CCC1EEBE07}"/>
              </a:ext>
            </a:extLst>
          </p:cNvPr>
          <p:cNvSpPr txBox="1">
            <a:spLocks/>
          </p:cNvSpPr>
          <p:nvPr/>
        </p:nvSpPr>
        <p:spPr>
          <a:xfrm>
            <a:off x="6484258" y="4435321"/>
            <a:ext cx="5319483" cy="14163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0" b="1">
                <a:solidFill>
                  <a:srgbClr val="C00000"/>
                </a:solidFill>
                <a:latin typeface="+mn-lt"/>
              </a:rPr>
              <a:t>Q&amp;A</a:t>
            </a:r>
          </a:p>
        </p:txBody>
      </p:sp>
      <p:pic>
        <p:nvPicPr>
          <p:cNvPr id="7" name="Picture 6" descr="A close up of a logo&#10;&#10;Description automatically generated">
            <a:extLst>
              <a:ext uri="{FF2B5EF4-FFF2-40B4-BE49-F238E27FC236}">
                <a16:creationId xmlns:a16="http://schemas.microsoft.com/office/drawing/2014/main" id="{6A25DBC5-C618-45D6-A52F-276EBDC820B8}"/>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247611" y="55149"/>
            <a:ext cx="1841645" cy="1841645"/>
          </a:xfrm>
          <a:prstGeom prst="rect">
            <a:avLst/>
          </a:prstGeom>
        </p:spPr>
      </p:pic>
    </p:spTree>
    <p:extLst>
      <p:ext uri="{BB962C8B-B14F-4D97-AF65-F5344CB8AC3E}">
        <p14:creationId xmlns:p14="http://schemas.microsoft.com/office/powerpoint/2010/main" val="3965617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BA7559-0D6C-499B-BE68-E2768D4A9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98"/>
          <a:stretch/>
        </p:blipFill>
        <p:spPr>
          <a:xfrm>
            <a:off x="-80010" y="-7191"/>
            <a:ext cx="18448020" cy="10294191"/>
          </a:xfrm>
          <a:prstGeom prst="rect">
            <a:avLst/>
          </a:prstGeom>
        </p:spPr>
      </p:pic>
      <p:sp>
        <p:nvSpPr>
          <p:cNvPr id="6" name="TextBox 5">
            <a:extLst>
              <a:ext uri="{FF2B5EF4-FFF2-40B4-BE49-F238E27FC236}">
                <a16:creationId xmlns:a16="http://schemas.microsoft.com/office/drawing/2014/main" id="{39613942-B02D-4986-ADA5-6CBD7DDCAAD3}"/>
              </a:ext>
            </a:extLst>
          </p:cNvPr>
          <p:cNvSpPr txBox="1"/>
          <p:nvPr/>
        </p:nvSpPr>
        <p:spPr>
          <a:xfrm>
            <a:off x="1756438" y="7116901"/>
            <a:ext cx="15578667" cy="4431983"/>
          </a:xfrm>
          <a:prstGeom prst="rect">
            <a:avLst/>
          </a:prstGeom>
          <a:noFill/>
        </p:spPr>
        <p:txBody>
          <a:bodyPr wrap="square" lIns="91440" tIns="45720" rIns="91440" bIns="45720" anchor="t">
            <a:spAutoFit/>
          </a:bodyPr>
          <a:lstStyle/>
          <a:p>
            <a:pPr algn="ctr" fontAlgn="base"/>
            <a:r>
              <a:rPr lang="en-US" sz="10000" b="0" i="0" u="none" strike="noStrike" dirty="0">
                <a:effectLst/>
                <a:highlight>
                  <a:srgbClr val="FFFF00"/>
                </a:highlight>
                <a:latin typeface="Franklin Gothic Medium Cond"/>
              </a:rPr>
              <a:t>Questions after </a:t>
            </a:r>
            <a:r>
              <a:rPr lang="en-US" sz="10000" dirty="0">
                <a:highlight>
                  <a:srgbClr val="FFFF00"/>
                </a:highlight>
                <a:latin typeface="Franklin Gothic Medium Cond"/>
              </a:rPr>
              <a:t>the webinar? </a:t>
            </a:r>
            <a:r>
              <a:rPr lang="en-US" sz="10000" b="0" i="0" u="none" strike="noStrike" dirty="0">
                <a:effectLst/>
                <a:highlight>
                  <a:srgbClr val="FFFF00"/>
                </a:highlight>
                <a:latin typeface="Franklin Gothic Medium Cond"/>
              </a:rPr>
              <a:t>Email</a:t>
            </a:r>
            <a:r>
              <a:rPr lang="en-US" sz="10000" dirty="0">
                <a:highlight>
                  <a:srgbClr val="FFFF00"/>
                </a:highlight>
                <a:latin typeface="Franklin Gothic Medium Cond"/>
              </a:rPr>
              <a:t> </a:t>
            </a:r>
            <a:r>
              <a:rPr lang="en-US" sz="10000" dirty="0">
                <a:highlight>
                  <a:srgbClr val="FFFF00"/>
                </a:highlight>
                <a:latin typeface="Franklin Gothic Medium Cond"/>
                <a:hlinkClick r:id="rId4">
                  <a:extLst>
                    <a:ext uri="{A12FA001-AC4F-418D-AE19-62706E023703}">
                      <ahyp:hlinkClr xmlns:ahyp="http://schemas.microsoft.com/office/drawing/2018/hyperlinkcolor" val="tx"/>
                    </a:ext>
                  </a:extLst>
                </a:hlinkClick>
              </a:rPr>
              <a:t>ehiser.bsa@gmail.com</a:t>
            </a:r>
            <a:endParaRPr lang="en-US" dirty="0"/>
          </a:p>
          <a:p>
            <a:pPr algn="ctr"/>
            <a:r>
              <a:rPr lang="en-US" sz="8200" b="0" i="0" dirty="0">
                <a:solidFill>
                  <a:srgbClr val="000000"/>
                </a:solidFill>
                <a:effectLst/>
                <a:highlight>
                  <a:srgbClr val="FFFF00"/>
                </a:highlight>
                <a:latin typeface="Franklin Gothic Medium Cond"/>
              </a:rPr>
              <a:t>​</a:t>
            </a:r>
            <a:endParaRPr lang="en-US" dirty="0"/>
          </a:p>
        </p:txBody>
      </p:sp>
      <p:sp>
        <p:nvSpPr>
          <p:cNvPr id="9" name="TextBox 8">
            <a:extLst>
              <a:ext uri="{FF2B5EF4-FFF2-40B4-BE49-F238E27FC236}">
                <a16:creationId xmlns:a16="http://schemas.microsoft.com/office/drawing/2014/main" id="{7E4F9E5F-2E51-4A72-A5C5-A9E9450C4937}"/>
              </a:ext>
            </a:extLst>
          </p:cNvPr>
          <p:cNvSpPr txBox="1"/>
          <p:nvPr/>
        </p:nvSpPr>
        <p:spPr>
          <a:xfrm>
            <a:off x="220167" y="186267"/>
            <a:ext cx="11328366" cy="1569660"/>
          </a:xfrm>
          <a:prstGeom prst="rect">
            <a:avLst/>
          </a:prstGeom>
          <a:noFill/>
        </p:spPr>
        <p:txBody>
          <a:bodyPr wrap="square">
            <a:spAutoFit/>
          </a:bodyPr>
          <a:lstStyle/>
          <a:p>
            <a:r>
              <a:rPr lang="en-US" sz="9600" b="0" i="0" u="none" strike="noStrike">
                <a:effectLst/>
                <a:latin typeface="Franklin Gothic Medium Cond" panose="020B0606030402020204" pitchFamily="34" charset="0"/>
              </a:rPr>
              <a:t>Thank you for joining us!</a:t>
            </a:r>
            <a:endParaRPr lang="en-US"/>
          </a:p>
        </p:txBody>
      </p:sp>
    </p:spTree>
    <p:extLst>
      <p:ext uri="{BB962C8B-B14F-4D97-AF65-F5344CB8AC3E}">
        <p14:creationId xmlns:p14="http://schemas.microsoft.com/office/powerpoint/2010/main" val="407593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27BA561E-4016-494E-A8A1-1AEEC6A681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2732"/>
          <a:stretch/>
        </p:blipFill>
        <p:spPr>
          <a:xfrm>
            <a:off x="0" y="-332695"/>
            <a:ext cx="18288000" cy="10619695"/>
          </a:xfrm>
          <a:prstGeom prst="rect">
            <a:avLst/>
          </a:prstGeom>
        </p:spPr>
      </p:pic>
      <p:sp>
        <p:nvSpPr>
          <p:cNvPr id="5" name="Title 1">
            <a:extLst>
              <a:ext uri="{FF2B5EF4-FFF2-40B4-BE49-F238E27FC236}">
                <a16:creationId xmlns:a16="http://schemas.microsoft.com/office/drawing/2014/main" id="{3427FB28-54A3-489A-89DE-F5CCC1EEBE07}"/>
              </a:ext>
            </a:extLst>
          </p:cNvPr>
          <p:cNvSpPr txBox="1">
            <a:spLocks/>
          </p:cNvSpPr>
          <p:nvPr/>
        </p:nvSpPr>
        <p:spPr>
          <a:xfrm>
            <a:off x="2969723" y="4480718"/>
            <a:ext cx="1234855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5000" b="1" dirty="0">
                <a:solidFill>
                  <a:srgbClr val="C00000"/>
                </a:solidFill>
                <a:latin typeface="+mn-lt"/>
                <a:cs typeface="Calibri"/>
              </a:rPr>
              <a:t>Eric Hiser</a:t>
            </a:r>
          </a:p>
          <a:p>
            <a:pPr algn="ctr"/>
            <a:r>
              <a:rPr lang="en-US" sz="7000" b="1" i="1" dirty="0">
                <a:solidFill>
                  <a:srgbClr val="C00000"/>
                </a:solidFill>
                <a:latin typeface="+mn-lt"/>
              </a:rPr>
              <a:t>NCAP National Standards Chair</a:t>
            </a:r>
            <a:r>
              <a:rPr lang="en-US" sz="10000" b="1" i="1" dirty="0">
                <a:solidFill>
                  <a:srgbClr val="C00000"/>
                </a:solidFill>
                <a:latin typeface="+mn-lt"/>
              </a:rPr>
              <a:t> </a:t>
            </a:r>
            <a:endParaRPr lang="en-US" sz="10000" b="1" i="1" dirty="0">
              <a:solidFill>
                <a:srgbClr val="C00000"/>
              </a:solidFill>
              <a:latin typeface="+mn-lt"/>
              <a:cs typeface="Calibri"/>
            </a:endParaRPr>
          </a:p>
        </p:txBody>
      </p:sp>
    </p:spTree>
    <p:extLst>
      <p:ext uri="{BB962C8B-B14F-4D97-AF65-F5344CB8AC3E}">
        <p14:creationId xmlns:p14="http://schemas.microsoft.com/office/powerpoint/2010/main" val="113532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27FB28-54A3-489A-89DE-F5CCC1EEBE07}"/>
              </a:ext>
            </a:extLst>
          </p:cNvPr>
          <p:cNvSpPr txBox="1">
            <a:spLocks/>
          </p:cNvSpPr>
          <p:nvPr/>
        </p:nvSpPr>
        <p:spPr>
          <a:xfrm>
            <a:off x="2409398" y="469857"/>
            <a:ext cx="10536071" cy="13255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solidFill>
                  <a:srgbClr val="C00000"/>
                </a:solidFill>
                <a:latin typeface="+mn-lt"/>
              </a:rPr>
              <a:t>Safety Moment – At 12:20 a.m.</a:t>
            </a:r>
            <a:endParaRPr lang="en-US" sz="8000" b="1">
              <a:solidFill>
                <a:srgbClr val="C00000"/>
              </a:solidFill>
              <a:latin typeface="+mn-lt"/>
              <a:cs typeface="Calibri"/>
            </a:endParaRPr>
          </a:p>
        </p:txBody>
      </p:sp>
      <p:pic>
        <p:nvPicPr>
          <p:cNvPr id="7" name="Picture 6" descr="A close up of a logo&#10;&#10;Description automatically generated">
            <a:extLst>
              <a:ext uri="{FF2B5EF4-FFF2-40B4-BE49-F238E27FC236}">
                <a16:creationId xmlns:a16="http://schemas.microsoft.com/office/drawing/2014/main" id="{6A25DBC5-C618-45D6-A52F-276EBDC820B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514311" y="247611"/>
            <a:ext cx="1841645" cy="1841645"/>
          </a:xfrm>
          <a:prstGeom prst="rect">
            <a:avLst/>
          </a:prstGeom>
        </p:spPr>
      </p:pic>
      <p:pic>
        <p:nvPicPr>
          <p:cNvPr id="4" name="Picture 3" descr="A sunset in the background&#10;&#10;Description automatically generated">
            <a:extLst>
              <a:ext uri="{FF2B5EF4-FFF2-40B4-BE49-F238E27FC236}">
                <a16:creationId xmlns:a16="http://schemas.microsoft.com/office/drawing/2014/main" id="{9F174998-0394-4ADF-80C7-0C9A452ECFF9}"/>
              </a:ext>
            </a:extLst>
          </p:cNvPr>
          <p:cNvPicPr>
            <a:picLocks noChangeAspect="1"/>
          </p:cNvPicPr>
          <p:nvPr/>
        </p:nvPicPr>
        <p:blipFill rotWithShape="1">
          <a:blip r:embed="rId4">
            <a:extLst>
              <a:ext uri="{28A0092B-C50C-407E-A947-70E740481C1C}">
                <a14:useLocalDpi xmlns:a14="http://schemas.microsoft.com/office/drawing/2010/main" val="0"/>
              </a:ext>
            </a:extLst>
          </a:blip>
          <a:srcRect r="15966" b="1357"/>
          <a:stretch/>
        </p:blipFill>
        <p:spPr>
          <a:xfrm>
            <a:off x="0" y="-143436"/>
            <a:ext cx="18288000" cy="10430436"/>
          </a:xfrm>
          <a:prstGeom prst="rect">
            <a:avLst/>
          </a:prstGeom>
        </p:spPr>
      </p:pic>
      <p:sp>
        <p:nvSpPr>
          <p:cNvPr id="11" name="TextBox 10">
            <a:extLst>
              <a:ext uri="{FF2B5EF4-FFF2-40B4-BE49-F238E27FC236}">
                <a16:creationId xmlns:a16="http://schemas.microsoft.com/office/drawing/2014/main" id="{B1BD84FA-E1AC-4EDF-8F26-A0086CF27757}"/>
              </a:ext>
            </a:extLst>
          </p:cNvPr>
          <p:cNvSpPr txBox="1"/>
          <p:nvPr/>
        </p:nvSpPr>
        <p:spPr>
          <a:xfrm>
            <a:off x="761032" y="469857"/>
            <a:ext cx="11422111" cy="1200329"/>
          </a:xfrm>
          <a:prstGeom prst="rect">
            <a:avLst/>
          </a:prstGeom>
          <a:noFill/>
        </p:spPr>
        <p:txBody>
          <a:bodyPr wrap="square">
            <a:spAutoFit/>
          </a:bodyPr>
          <a:lstStyle/>
          <a:p>
            <a:r>
              <a:rPr lang="en-US" sz="7200" b="1">
                <a:solidFill>
                  <a:schemeClr val="bg1"/>
                </a:solidFill>
                <a:latin typeface="+mn-lt"/>
              </a:rPr>
              <a:t>Safety Moment - 12:20 a.m. </a:t>
            </a:r>
            <a:endParaRPr lang="en-US" sz="2800" b="1">
              <a:solidFill>
                <a:srgbClr val="C00000"/>
              </a:solidFill>
              <a:latin typeface="+mn-lt"/>
              <a:cs typeface="Calibri"/>
            </a:endParaRPr>
          </a:p>
        </p:txBody>
      </p:sp>
    </p:spTree>
    <p:extLst>
      <p:ext uri="{BB962C8B-B14F-4D97-AF65-F5344CB8AC3E}">
        <p14:creationId xmlns:p14="http://schemas.microsoft.com/office/powerpoint/2010/main" val="4054360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58BC318-F404-4F39-9EF8-A57C8514247A}"/>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770" t="15321" r="3744" b="15296"/>
          <a:stretch/>
        </p:blipFill>
        <p:spPr>
          <a:xfrm>
            <a:off x="0" y="0"/>
            <a:ext cx="18283427" cy="10287000"/>
          </a:xfrm>
        </p:spPr>
      </p:pic>
      <p:sp>
        <p:nvSpPr>
          <p:cNvPr id="5" name="TextBox 4">
            <a:extLst>
              <a:ext uri="{FF2B5EF4-FFF2-40B4-BE49-F238E27FC236}">
                <a16:creationId xmlns:a16="http://schemas.microsoft.com/office/drawing/2014/main" id="{CDB5C09D-76C3-4CB6-8A25-89BD541B5D86}"/>
              </a:ext>
            </a:extLst>
          </p:cNvPr>
          <p:cNvSpPr txBox="1"/>
          <p:nvPr/>
        </p:nvSpPr>
        <p:spPr>
          <a:xfrm>
            <a:off x="-447448" y="492620"/>
            <a:ext cx="18283427" cy="110799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a:solidFill>
                  <a:schemeClr val="bg1"/>
                </a:solidFill>
                <a:latin typeface="Franklin Gothic Medium Cond" panose="020B0606030402020204" pitchFamily="34" charset="0"/>
              </a:rPr>
              <a:t>It could have been much worse</a:t>
            </a:r>
          </a:p>
        </p:txBody>
      </p:sp>
      <p:pic>
        <p:nvPicPr>
          <p:cNvPr id="3" name="Picture 2">
            <a:extLst>
              <a:ext uri="{FF2B5EF4-FFF2-40B4-BE49-F238E27FC236}">
                <a16:creationId xmlns:a16="http://schemas.microsoft.com/office/drawing/2014/main" id="{224B2756-3A8B-4688-9CD3-C1AFCC4A6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3096" y="6005843"/>
            <a:ext cx="3270504" cy="327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0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7" y="570378"/>
            <a:ext cx="12825046" cy="1477328"/>
          </a:xfrm>
          <a:prstGeom prst="rect">
            <a:avLst/>
          </a:prstGeom>
          <a:noFill/>
        </p:spPr>
        <p:txBody>
          <a:bodyPr wrap="square">
            <a:spAutoFit/>
          </a:bodyPr>
          <a:lstStyle/>
          <a:p>
            <a:r>
              <a:rPr lang="en-US" sz="9000" b="1">
                <a:solidFill>
                  <a:srgbClr val="C00000"/>
                </a:solidFill>
                <a:latin typeface="+mn-lt"/>
              </a:rPr>
              <a:t>Today’s Agenda</a:t>
            </a:r>
            <a:endParaRPr lang="en-US" sz="9000"/>
          </a:p>
        </p:txBody>
      </p:sp>
      <p:sp>
        <p:nvSpPr>
          <p:cNvPr id="8" name="TextBox 7">
            <a:extLst>
              <a:ext uri="{FF2B5EF4-FFF2-40B4-BE49-F238E27FC236}">
                <a16:creationId xmlns:a16="http://schemas.microsoft.com/office/drawing/2014/main" id="{FD8DF976-B5FA-4C44-80A5-B359C921C0EA}"/>
              </a:ext>
            </a:extLst>
          </p:cNvPr>
          <p:cNvSpPr txBox="1"/>
          <p:nvPr/>
        </p:nvSpPr>
        <p:spPr>
          <a:xfrm>
            <a:off x="1778032" y="2579031"/>
            <a:ext cx="15595567" cy="6863417"/>
          </a:xfrm>
          <a:prstGeom prst="rect">
            <a:avLst/>
          </a:prstGeom>
          <a:noFill/>
        </p:spPr>
        <p:txBody>
          <a:bodyPr wrap="square" lIns="91440" tIns="45720" rIns="91440" bIns="45720" anchor="t">
            <a:spAutoFit/>
          </a:bodyPr>
          <a:lstStyle/>
          <a:p>
            <a:pPr marL="685800" indent="-685800" fontAlgn="base">
              <a:buFont typeface="Arial" panose="020B0604020202020204" pitchFamily="34" charset="0"/>
              <a:buChar char="•"/>
            </a:pPr>
            <a:r>
              <a:rPr lang="en-US" sz="6500" dirty="0">
                <a:solidFill>
                  <a:srgbClr val="000000"/>
                </a:solidFill>
                <a:latin typeface="Franklin Gothic Medium Cond"/>
              </a:rPr>
              <a:t>Why Short-Term Camp?</a:t>
            </a:r>
          </a:p>
          <a:p>
            <a:pPr marL="685800" indent="-685800" fontAlgn="base">
              <a:buFont typeface="Arial" panose="020B0604020202020204" pitchFamily="34" charset="0"/>
              <a:buChar char="•"/>
            </a:pPr>
            <a:r>
              <a:rPr lang="en-US" sz="6500" dirty="0">
                <a:solidFill>
                  <a:srgbClr val="000000"/>
                </a:solidFill>
                <a:latin typeface="Franklin Gothic Medium Cond"/>
              </a:rPr>
              <a:t>What is Short-Term Camp?</a:t>
            </a:r>
          </a:p>
          <a:p>
            <a:pPr marL="685800" indent="-685800" fontAlgn="base">
              <a:buFont typeface="Arial" panose="020B0604020202020204" pitchFamily="34" charset="0"/>
              <a:buChar char="•"/>
            </a:pPr>
            <a:r>
              <a:rPr lang="en-US" sz="6500" dirty="0">
                <a:solidFill>
                  <a:srgbClr val="000000"/>
                </a:solidFill>
                <a:latin typeface="Franklin Gothic Medium Cond"/>
              </a:rPr>
              <a:t>Training Requirements</a:t>
            </a:r>
          </a:p>
          <a:p>
            <a:pPr marL="685800" indent="-685800" fontAlgn="base">
              <a:buFont typeface="Arial" panose="020B0604020202020204" pitchFamily="34" charset="0"/>
              <a:buChar char="•"/>
            </a:pPr>
            <a:r>
              <a:rPr lang="en-US" sz="6500" dirty="0">
                <a:solidFill>
                  <a:srgbClr val="000000"/>
                </a:solidFill>
                <a:latin typeface="Franklin Gothic Medium Cond"/>
              </a:rPr>
              <a:t>NCAP Standards Overview</a:t>
            </a:r>
          </a:p>
          <a:p>
            <a:pPr marL="685800" indent="-685800" fontAlgn="base">
              <a:buFont typeface="Arial" panose="020B0604020202020204" pitchFamily="34" charset="0"/>
              <a:buChar char="•"/>
            </a:pPr>
            <a:r>
              <a:rPr lang="en-US" sz="6500" dirty="0">
                <a:solidFill>
                  <a:srgbClr val="000000"/>
                </a:solidFill>
                <a:latin typeface="Franklin Gothic Medium Cond"/>
              </a:rPr>
              <a:t>Common Outdoor Ethics Scenarios</a:t>
            </a:r>
            <a:endParaRPr lang="en-US" sz="6500" dirty="0">
              <a:solidFill>
                <a:srgbClr val="000000"/>
              </a:solidFill>
              <a:latin typeface="Franklin Gothic Medium Cond" panose="020B0606030402020204" pitchFamily="34" charset="0"/>
            </a:endParaRPr>
          </a:p>
          <a:p>
            <a:pPr marL="685800" indent="-685800" fontAlgn="base">
              <a:buFont typeface="Arial" panose="020B0604020202020204" pitchFamily="34" charset="0"/>
              <a:buChar char="•"/>
            </a:pPr>
            <a:r>
              <a:rPr lang="en-US" sz="6500" dirty="0">
                <a:solidFill>
                  <a:srgbClr val="000000"/>
                </a:solidFill>
                <a:latin typeface="Franklin Gothic Medium Cond"/>
              </a:rPr>
              <a:t>Q&amp;A </a:t>
            </a:r>
            <a:endParaRPr lang="en-US" sz="6500" b="0" i="0" dirty="0">
              <a:solidFill>
                <a:srgbClr val="000000"/>
              </a:solidFill>
              <a:effectLst/>
              <a:latin typeface="Franklin Gothic Medium Cond" panose="020B0606030402020204" pitchFamily="34" charset="0"/>
            </a:endParaRPr>
          </a:p>
          <a:p>
            <a:pPr marL="685800" indent="-685800" fontAlgn="base">
              <a:buFont typeface="Arial" panose="020B0604020202020204" pitchFamily="34" charset="0"/>
              <a:buChar char="•"/>
            </a:pPr>
            <a:endParaRPr lang="en-US" sz="50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1788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Why Short-Term Camp?</a:t>
            </a:r>
            <a:endParaRPr lang="en-US" sz="9000"/>
          </a:p>
        </p:txBody>
      </p:sp>
      <p:sp>
        <p:nvSpPr>
          <p:cNvPr id="5" name="Content Placeholder 2">
            <a:extLst>
              <a:ext uri="{FF2B5EF4-FFF2-40B4-BE49-F238E27FC236}">
                <a16:creationId xmlns:a16="http://schemas.microsoft.com/office/drawing/2014/main" id="{90C8635A-40A4-4EEF-A4DE-DFDCA24C1D9A}"/>
              </a:ext>
            </a:extLst>
          </p:cNvPr>
          <p:cNvSpPr txBox="1">
            <a:spLocks/>
          </p:cNvSpPr>
          <p:nvPr/>
        </p:nvSpPr>
        <p:spPr>
          <a:xfrm>
            <a:off x="981635" y="2907245"/>
            <a:ext cx="15621000" cy="5158696"/>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5000" dirty="0"/>
              <a:t>Ensure the quality and safety of all district and council organized overnight activities.</a:t>
            </a:r>
          </a:p>
          <a:p>
            <a:r>
              <a:rPr lang="en-US" sz="5000" dirty="0"/>
              <a:t>Previously no BSA standards (other than the </a:t>
            </a:r>
            <a:r>
              <a:rPr lang="en-US" sz="5000" i="1" dirty="0"/>
              <a:t>Guide to Safe Scouting</a:t>
            </a:r>
            <a:r>
              <a:rPr lang="en-US" sz="5000" dirty="0"/>
              <a:t>) have applied to district and council events not considered a “resident or family camp”.</a:t>
            </a:r>
            <a:endParaRPr lang="en-US" sz="5000" dirty="0">
              <a:cs typeface="Calibri"/>
            </a:endParaRPr>
          </a:p>
          <a:p>
            <a:r>
              <a:rPr lang="en-US" sz="5000" dirty="0"/>
              <a:t>Only some weekend events were required to follow NCAP quality and safety standards.</a:t>
            </a:r>
            <a:endParaRPr lang="en-US" sz="5000" dirty="0">
              <a:cs typeface="Calibri"/>
            </a:endParaRPr>
          </a:p>
        </p:txBody>
      </p:sp>
    </p:spTree>
    <p:extLst>
      <p:ext uri="{BB962C8B-B14F-4D97-AF65-F5344CB8AC3E}">
        <p14:creationId xmlns:p14="http://schemas.microsoft.com/office/powerpoint/2010/main" val="5207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0C98DAEF-4D27-4491-A30C-FA266E2499A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472074">
            <a:off x="857211" y="594411"/>
            <a:ext cx="1841645" cy="1841645"/>
          </a:xfrm>
          <a:prstGeom prst="rect">
            <a:avLst/>
          </a:prstGeom>
        </p:spPr>
      </p:pic>
      <p:sp>
        <p:nvSpPr>
          <p:cNvPr id="6" name="TextBox 5">
            <a:extLst>
              <a:ext uri="{FF2B5EF4-FFF2-40B4-BE49-F238E27FC236}">
                <a16:creationId xmlns:a16="http://schemas.microsoft.com/office/drawing/2014/main" id="{EBA09BDF-B5F8-4E39-9B35-E370E16B2B10}"/>
              </a:ext>
            </a:extLst>
          </p:cNvPr>
          <p:cNvSpPr txBox="1"/>
          <p:nvPr/>
        </p:nvSpPr>
        <p:spPr>
          <a:xfrm>
            <a:off x="2731476" y="570378"/>
            <a:ext cx="14946923" cy="1477328"/>
          </a:xfrm>
          <a:prstGeom prst="rect">
            <a:avLst/>
          </a:prstGeom>
          <a:noFill/>
        </p:spPr>
        <p:txBody>
          <a:bodyPr wrap="square">
            <a:spAutoFit/>
          </a:bodyPr>
          <a:lstStyle/>
          <a:p>
            <a:r>
              <a:rPr lang="en-US" sz="9000" b="1">
                <a:solidFill>
                  <a:srgbClr val="C00000"/>
                </a:solidFill>
                <a:latin typeface="+mn-lt"/>
              </a:rPr>
              <a:t>Why Short-Term Camp?</a:t>
            </a:r>
            <a:endParaRPr lang="en-US" sz="9000"/>
          </a:p>
        </p:txBody>
      </p:sp>
      <p:sp>
        <p:nvSpPr>
          <p:cNvPr id="5" name="Content Placeholder 2">
            <a:extLst>
              <a:ext uri="{FF2B5EF4-FFF2-40B4-BE49-F238E27FC236}">
                <a16:creationId xmlns:a16="http://schemas.microsoft.com/office/drawing/2014/main" id="{8B14C9C4-ED2F-4AA6-AF2B-3329003BF829}"/>
              </a:ext>
            </a:extLst>
          </p:cNvPr>
          <p:cNvSpPr txBox="1">
            <a:spLocks/>
          </p:cNvSpPr>
          <p:nvPr/>
        </p:nvSpPr>
        <p:spPr>
          <a:xfrm>
            <a:off x="1107141" y="2907245"/>
            <a:ext cx="15567212" cy="5447861"/>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400" dirty="0"/>
              <a:t>Many liability and accident-sickness claims have been the result of district and council events. </a:t>
            </a:r>
          </a:p>
          <a:p>
            <a:pPr lvl="1"/>
            <a:r>
              <a:rPr lang="en-US" sz="4000" u="sng" dirty="0"/>
              <a:t>A few recent examples include:</a:t>
            </a:r>
            <a:endParaRPr lang="en-US" sz="4000" u="sng" dirty="0">
              <a:cs typeface="Calibri"/>
            </a:endParaRPr>
          </a:p>
          <a:p>
            <a:pPr lvl="2"/>
            <a:r>
              <a:rPr lang="en-US" sz="4000" dirty="0"/>
              <a:t>Adult leader collapses from chronic medical issues</a:t>
            </a:r>
            <a:endParaRPr lang="en-US" sz="4000" dirty="0">
              <a:cs typeface="Calibri"/>
            </a:endParaRPr>
          </a:p>
          <a:p>
            <a:pPr lvl="2"/>
            <a:r>
              <a:rPr lang="en-US" sz="4000" dirty="0"/>
              <a:t>Golf Cart and Utility Transport Vehicle accidents  </a:t>
            </a:r>
            <a:endParaRPr lang="en-US" sz="4000" dirty="0">
              <a:cs typeface="Calibri"/>
            </a:endParaRPr>
          </a:p>
          <a:p>
            <a:pPr lvl="2"/>
            <a:r>
              <a:rPr lang="en-US" sz="4000" dirty="0"/>
              <a:t>Unsupervised and age-inappropriate activities for youth</a:t>
            </a:r>
            <a:endParaRPr lang="en-US" sz="4000" dirty="0">
              <a:cs typeface="Calibri"/>
            </a:endParaRPr>
          </a:p>
          <a:p>
            <a:pPr lvl="2"/>
            <a:r>
              <a:rPr lang="en-US" sz="4000" dirty="0"/>
              <a:t>Jousting, spear throwing and pumpkin chunking (prohibited activities)</a:t>
            </a:r>
            <a:endParaRPr lang="en-US" sz="4000" dirty="0">
              <a:cs typeface="Calibri"/>
            </a:endParaRPr>
          </a:p>
          <a:p>
            <a:pPr lvl="2"/>
            <a:r>
              <a:rPr lang="en-US" sz="4000" dirty="0">
                <a:cs typeface="Calibri"/>
              </a:rPr>
              <a:t>Shooting Sports related issues</a:t>
            </a:r>
          </a:p>
          <a:p>
            <a:pPr lvl="2"/>
            <a:r>
              <a:rPr lang="en-US" sz="4000" dirty="0">
                <a:cs typeface="Calibri"/>
              </a:rPr>
              <a:t>Homemade zip lines</a:t>
            </a:r>
          </a:p>
          <a:p>
            <a:pPr lvl="2"/>
            <a:r>
              <a:rPr lang="en-US" sz="4000" dirty="0">
                <a:cs typeface="Calibri"/>
              </a:rPr>
              <a:t>Excessive injuries and claims</a:t>
            </a:r>
          </a:p>
          <a:p>
            <a:pPr lvl="2"/>
            <a:endParaRPr lang="en-US" sz="4000">
              <a:cs typeface="Calibri"/>
            </a:endParaRPr>
          </a:p>
        </p:txBody>
      </p:sp>
    </p:spTree>
    <p:extLst>
      <p:ext uri="{BB962C8B-B14F-4D97-AF65-F5344CB8AC3E}">
        <p14:creationId xmlns:p14="http://schemas.microsoft.com/office/powerpoint/2010/main" val="2171680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463455F323C849A15429D39DFC1B90" ma:contentTypeVersion="12" ma:contentTypeDescription="Create a new document." ma:contentTypeScope="" ma:versionID="3115c221305847b9802aab93cc3fab8d">
  <xsd:schema xmlns:xsd="http://www.w3.org/2001/XMLSchema" xmlns:xs="http://www.w3.org/2001/XMLSchema" xmlns:p="http://schemas.microsoft.com/office/2006/metadata/properties" xmlns:ns2="a3bbabd0-009e-40ce-b940-3bc106d24bd2" xmlns:ns3="d06a208b-7bac-4f25-a01a-63d49c5ece5c" targetNamespace="http://schemas.microsoft.com/office/2006/metadata/properties" ma:root="true" ma:fieldsID="e572d9e97c676d5cdd2f50813e3b0506" ns2:_="" ns3:_="">
    <xsd:import namespace="a3bbabd0-009e-40ce-b940-3bc106d24bd2"/>
    <xsd:import namespace="d06a208b-7bac-4f25-a01a-63d49c5ece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babd0-009e-40ce-b940-3bc106d24b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a208b-7bac-4f25-a01a-63d49c5ece5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B6130F-E580-4A8C-AF34-4D64154FE6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babd0-009e-40ce-b940-3bc106d24bd2"/>
    <ds:schemaRef ds:uri="d06a208b-7bac-4f25-a01a-63d49c5ece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CEB488-C64A-4C6B-9EBD-CE6C0887965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75D72C6-FC1B-441B-AD87-A51F4F90FE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5533</Words>
  <Application>Microsoft Office PowerPoint</Application>
  <PresentationFormat>Custom</PresentationFormat>
  <Paragraphs>569</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Franklin Gothic Medium Cond</vt:lpstr>
      <vt:lpstr>Salesforce Sans</vt:lpstr>
      <vt:lpstr>Roboto</vt:lpstr>
      <vt:lpstr>ArialMT</vt:lpstr>
      <vt:lpstr>Calibri</vt:lpstr>
      <vt:lpstr>Adumu Regular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Pendleton</dc:creator>
  <cp:lastModifiedBy>Mark Hammer</cp:lastModifiedBy>
  <cp:revision>134</cp:revision>
  <dcterms:created xsi:type="dcterms:W3CDTF">2006-08-16T00:00:00Z</dcterms:created>
  <dcterms:modified xsi:type="dcterms:W3CDTF">2021-02-10T03:42:55Z</dcterms:modified>
  <dc:identifier>DAEF5pJDKQc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0x01010087463455F323C849A15429D39DFC1B90</vt:lpwstr>
  </property>
</Properties>
</file>